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8288000" cy="10287000"/>
  <p:notesSz cx="6858000" cy="9144000"/>
  <p:embeddedFontLst>
    <p:embeddedFont>
      <p:font typeface="DejaVu Serif" panose="020B0604020202020204" charset="0"/>
      <p:regular r:id="rId24"/>
    </p:embeddedFont>
    <p:embeddedFont>
      <p:font typeface="Muli Bold" panose="020B0604020202020204" charset="-94"/>
      <p:regular r:id="rId25"/>
    </p:embeddedFont>
    <p:embeddedFont>
      <p:font typeface="Arimo" panose="020B0604020202020204" charset="0"/>
      <p:regular r:id="rId26"/>
    </p:embeddedFont>
    <p:embeddedFont>
      <p:font typeface="Muli Regular" panose="020B0604020202020204" charset="-94"/>
      <p:regular r:id="rId27"/>
    </p:embeddedFont>
    <p:embeddedFont>
      <p:font typeface="Amatic SC" panose="020B0604020202020204" charset="-79"/>
      <p:regular r:id="rId28"/>
    </p:embeddedFont>
    <p:embeddedFont>
      <p:font typeface="Muli Regular Bold" panose="020B0604020202020204" charset="-94"/>
      <p:regular r:id="rId29"/>
    </p:embeddedFont>
    <p:embeddedFont>
      <p:font typeface="Alata" panose="020B0604020202020204" charset="-94"/>
      <p:regular r:id="rId30"/>
    </p:embeddedFont>
    <p:embeddedFont>
      <p:font typeface="Amatic SC Bold" panose="020B0604020202020204" charset="-79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8" d="100"/>
          <a:sy n="48" d="100"/>
        </p:scale>
        <p:origin x="270" y="1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7.png"/><Relationship Id="rId7" Type="http://schemas.openxmlformats.org/officeDocument/2006/relationships/image" Target="../media/image6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70.png"/><Relationship Id="rId5" Type="http://schemas.openxmlformats.org/officeDocument/2006/relationships/image" Target="../media/image66.png"/><Relationship Id="rId10" Type="http://schemas.openxmlformats.org/officeDocument/2006/relationships/image" Target="../media/image69.png"/><Relationship Id="rId4" Type="http://schemas.openxmlformats.org/officeDocument/2006/relationships/image" Target="../media/image37.png"/><Relationship Id="rId9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9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10" Type="http://schemas.openxmlformats.org/officeDocument/2006/relationships/image" Target="../media/image30.jpe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5.png"/><Relationship Id="rId10" Type="http://schemas.openxmlformats.org/officeDocument/2006/relationships/image" Target="../media/image5.png"/><Relationship Id="rId4" Type="http://schemas.openxmlformats.org/officeDocument/2006/relationships/image" Target="../media/image44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084657">
            <a:off x="3312608" y="1124663"/>
            <a:ext cx="541332" cy="5196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460983">
            <a:off x="1140146" y="6043445"/>
            <a:ext cx="1748898" cy="21998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159206">
            <a:off x="3252256" y="4267841"/>
            <a:ext cx="662036" cy="11220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606750" y="8544145"/>
            <a:ext cx="758759" cy="8379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810274">
            <a:off x="15351211" y="518240"/>
            <a:ext cx="1675438" cy="21074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7483644">
            <a:off x="2830753" y="8871512"/>
            <a:ext cx="509049" cy="4886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422455">
            <a:off x="887331" y="3746380"/>
            <a:ext cx="509049" cy="4886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851397">
            <a:off x="9271959" y="1713339"/>
            <a:ext cx="319992" cy="3071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019461">
            <a:off x="13499925" y="1324020"/>
            <a:ext cx="516571" cy="4959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6383107">
            <a:off x="16927791" y="4752167"/>
            <a:ext cx="513645" cy="493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756806">
            <a:off x="15020060" y="9178423"/>
            <a:ext cx="424393" cy="40741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8915872">
            <a:off x="14957400" y="6074883"/>
            <a:ext cx="424393" cy="40741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345741">
            <a:off x="12434679" y="8217911"/>
            <a:ext cx="511678" cy="8672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800043">
            <a:off x="11268667" y="590515"/>
            <a:ext cx="567418" cy="62666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154087">
            <a:off x="14320066" y="3449328"/>
            <a:ext cx="489149" cy="8290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669974">
            <a:off x="6165299" y="822791"/>
            <a:ext cx="530353" cy="89890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839255">
            <a:off x="9001924" y="9254121"/>
            <a:ext cx="554415" cy="53223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2419102">
            <a:off x="16411918" y="7034178"/>
            <a:ext cx="927423" cy="132972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767585" y="2554345"/>
            <a:ext cx="8752831" cy="529944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5400000">
            <a:off x="6550920" y="1074548"/>
            <a:ext cx="5319413" cy="8480223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4970515" y="2793908"/>
            <a:ext cx="7720003" cy="4905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79"/>
              </a:lnSpc>
            </a:pPr>
            <a:r>
              <a:rPr lang="en-US" sz="12679">
                <a:solidFill>
                  <a:srgbClr val="000000"/>
                </a:solidFill>
                <a:latin typeface="Amatic SC Bold"/>
              </a:rPr>
              <a:t>TEKNOLOJİ CANAVARA DÖNÜŞMEDEN 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68248" y="221913"/>
            <a:ext cx="4094869" cy="409486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748742" y="94841"/>
            <a:ext cx="3910639" cy="389588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32241" y="5467856"/>
            <a:ext cx="3566883" cy="522504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3564710" y="5780749"/>
            <a:ext cx="4151503" cy="41870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4686" y="996517"/>
            <a:ext cx="15769027" cy="6833804"/>
            <a:chOff x="0" y="0"/>
            <a:chExt cx="21025370" cy="911173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62007">
              <a:off x="2635651" y="592533"/>
              <a:ext cx="15754068" cy="4984014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3324722" y="551106"/>
              <a:ext cx="14375926" cy="4857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26"/>
                </a:lnSpc>
                <a:spcBef>
                  <a:spcPct val="0"/>
                </a:spcBef>
              </a:pPr>
              <a:r>
                <a:rPr lang="en-US" sz="10590">
                  <a:solidFill>
                    <a:srgbClr val="000000"/>
                  </a:solidFill>
                  <a:latin typeface="Amatic SC Bold"/>
                </a:rPr>
                <a:t>ADIM ADIM TEKNOLOJİ BAĞIMLILIĞI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62530" y="8499578"/>
              <a:ext cx="20500311" cy="612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64"/>
                </a:lnSpc>
                <a:spcBef>
                  <a:spcPct val="0"/>
                </a:spcBef>
              </a:pPr>
              <a:r>
                <a:rPr lang="en-US" sz="2760">
                  <a:solidFill>
                    <a:srgbClr val="F8F4E8"/>
                  </a:solidFill>
                  <a:latin typeface="Muli Regular"/>
                </a:rPr>
                <a:t>SABAHA KADAR OYNADIM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296582"/>
              <a:ext cx="21025370" cy="7161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36"/>
                </a:lnSpc>
                <a:spcBef>
                  <a:spcPct val="0"/>
                </a:spcBef>
              </a:pPr>
              <a:r>
                <a:rPr lang="en-US" sz="3312" spc="99">
                  <a:solidFill>
                    <a:srgbClr val="F8F4E8"/>
                  </a:solidFill>
                  <a:latin typeface="Muli Bold"/>
                </a:rPr>
                <a:t>HEP DAHA FAZLASI İSTENİR..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15342">
            <a:off x="14569864" y="8736804"/>
            <a:ext cx="541332" cy="5196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339016">
            <a:off x="15534760" y="2137828"/>
            <a:ext cx="1748898" cy="219987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640793">
            <a:off x="14658911" y="5167994"/>
            <a:ext cx="542729" cy="9198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800000">
            <a:off x="12058295" y="999013"/>
            <a:ext cx="758759" cy="83798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989725">
            <a:off x="947961" y="7781886"/>
            <a:ext cx="1675438" cy="2107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316355">
            <a:off x="15084002" y="1020946"/>
            <a:ext cx="509049" cy="4886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9377544">
            <a:off x="17027424" y="6146079"/>
            <a:ext cx="509049" cy="48868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948602">
            <a:off x="8831852" y="8360614"/>
            <a:ext cx="319992" cy="30719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80538">
            <a:off x="4234126" y="8587666"/>
            <a:ext cx="516571" cy="49590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416892">
            <a:off x="982367" y="5827930"/>
            <a:ext cx="513645" cy="493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043193">
            <a:off x="2979351" y="795305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9454258">
            <a:off x="5477447" y="1295983"/>
            <a:ext cx="511678" cy="8672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999956">
            <a:off x="6587718" y="9163963"/>
            <a:ext cx="567418" cy="6266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645912">
            <a:off x="3171569" y="4498755"/>
            <a:ext cx="489149" cy="82906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130025">
            <a:off x="11728151" y="8659450"/>
            <a:ext cx="530353" cy="89890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960744">
            <a:off x="8867465" y="594786"/>
            <a:ext cx="554415" cy="532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0106568">
            <a:off x="16676320" y="8584997"/>
            <a:ext cx="826577" cy="118513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8380897">
            <a:off x="775479" y="1871714"/>
            <a:ext cx="927423" cy="132972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694232" y="1729608"/>
            <a:ext cx="4489188" cy="65628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15455" y="996517"/>
            <a:ext cx="15769027" cy="6833804"/>
            <a:chOff x="0" y="0"/>
            <a:chExt cx="21025370" cy="911173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62007">
              <a:off x="2635651" y="592533"/>
              <a:ext cx="15754068" cy="4984014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3324722" y="551106"/>
              <a:ext cx="14375926" cy="4857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26"/>
                </a:lnSpc>
                <a:spcBef>
                  <a:spcPct val="0"/>
                </a:spcBef>
              </a:pPr>
              <a:r>
                <a:rPr lang="en-US" sz="10590">
                  <a:solidFill>
                    <a:srgbClr val="000000"/>
                  </a:solidFill>
                  <a:latin typeface="Amatic SC Bold"/>
                </a:rPr>
                <a:t>ADIM ADIM TEKNOLOJİ BAĞIMLILIĞI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62530" y="8499578"/>
              <a:ext cx="20500311" cy="612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64"/>
                </a:lnSpc>
                <a:spcBef>
                  <a:spcPct val="0"/>
                </a:spcBef>
              </a:pPr>
              <a:r>
                <a:rPr lang="en-US" sz="2760">
                  <a:solidFill>
                    <a:srgbClr val="F8F4E8"/>
                  </a:solidFill>
                  <a:latin typeface="Muli Regular"/>
                </a:rPr>
                <a:t>OFF YA... ŞU DERS BİTSE DE TELEFONLA OYNASAM..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296582"/>
              <a:ext cx="21025370" cy="7161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36"/>
                </a:lnSpc>
                <a:spcBef>
                  <a:spcPct val="0"/>
                </a:spcBef>
              </a:pPr>
              <a:r>
                <a:rPr lang="en-US" sz="3312" spc="99">
                  <a:solidFill>
                    <a:srgbClr val="F8F4E8"/>
                  </a:solidFill>
                  <a:latin typeface="Muli Bold"/>
                </a:rPr>
                <a:t>TEKNOLOJININ OLMADIĞI ORTAMLAR SIKICI GELIR.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15342">
            <a:off x="14569864" y="8736804"/>
            <a:ext cx="541332" cy="5196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339016">
            <a:off x="16311075" y="1789446"/>
            <a:ext cx="1748898" cy="219987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640793">
            <a:off x="14658911" y="5167994"/>
            <a:ext cx="542729" cy="9198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800000">
            <a:off x="12058295" y="999013"/>
            <a:ext cx="758759" cy="83798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989725">
            <a:off x="947961" y="7781886"/>
            <a:ext cx="1675438" cy="2107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316355">
            <a:off x="15084002" y="1020946"/>
            <a:ext cx="509049" cy="4886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9377544">
            <a:off x="17027424" y="6146079"/>
            <a:ext cx="509049" cy="48868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948602">
            <a:off x="8831852" y="8360614"/>
            <a:ext cx="319992" cy="30719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80538">
            <a:off x="4234126" y="8587666"/>
            <a:ext cx="516571" cy="49590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416892">
            <a:off x="982367" y="5827930"/>
            <a:ext cx="513645" cy="493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043193">
            <a:off x="2979351" y="795305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9454258">
            <a:off x="5477447" y="1295983"/>
            <a:ext cx="511678" cy="8672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999956">
            <a:off x="6587718" y="9163963"/>
            <a:ext cx="567418" cy="6266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645912">
            <a:off x="3171569" y="4498755"/>
            <a:ext cx="489149" cy="82906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130025">
            <a:off x="11728151" y="8659450"/>
            <a:ext cx="530353" cy="89890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960744">
            <a:off x="8867465" y="594786"/>
            <a:ext cx="554415" cy="532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0106568">
            <a:off x="16676320" y="8584997"/>
            <a:ext cx="826577" cy="118513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8380897">
            <a:off x="775479" y="1871714"/>
            <a:ext cx="927423" cy="132972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/>
          <a:srcRect l="580" r="1587" b="2167"/>
          <a:stretch>
            <a:fillRect/>
          </a:stretch>
        </p:blipFill>
        <p:spPr>
          <a:xfrm>
            <a:off x="12817703" y="1613671"/>
            <a:ext cx="5041648" cy="50226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15455" y="996517"/>
            <a:ext cx="16408167" cy="7110787"/>
            <a:chOff x="0" y="0"/>
            <a:chExt cx="21877556" cy="948104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62007">
              <a:off x="2742477" y="616549"/>
              <a:ext cx="16392601" cy="5186023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3459477" y="572411"/>
              <a:ext cx="14958601" cy="505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27"/>
                </a:lnSpc>
                <a:spcBef>
                  <a:spcPct val="0"/>
                </a:spcBef>
              </a:pPr>
              <a:r>
                <a:rPr lang="en-US" sz="11019">
                  <a:solidFill>
                    <a:srgbClr val="000000"/>
                  </a:solidFill>
                  <a:latin typeface="Amatic SC Bold"/>
                </a:rPr>
                <a:t>ADIM ADIM TEKNOLOJİ BAĞIMLILIĞI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73170" y="8846393"/>
              <a:ext cx="21331215" cy="634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20"/>
                </a:lnSpc>
                <a:spcBef>
                  <a:spcPct val="0"/>
                </a:spcBef>
              </a:pPr>
              <a:r>
                <a:rPr lang="en-US" sz="2871">
                  <a:solidFill>
                    <a:srgbClr val="F8F4E8"/>
                  </a:solidFill>
                  <a:latin typeface="Muli Regular"/>
                </a:rPr>
                <a:t>SADECE 5 DAKİKA DAHA...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544582"/>
              <a:ext cx="21877556" cy="7523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24"/>
                </a:lnSpc>
                <a:spcBef>
                  <a:spcPct val="0"/>
                </a:spcBef>
              </a:pPr>
              <a:r>
                <a:rPr lang="en-US" sz="3446" spc="103">
                  <a:solidFill>
                    <a:srgbClr val="F8F4E8"/>
                  </a:solidFill>
                  <a:latin typeface="Muli Bold"/>
                </a:rPr>
                <a:t>KENDİNİ KONTROL EDEMEZ.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15342">
            <a:off x="14569864" y="8736804"/>
            <a:ext cx="541332" cy="5196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339016">
            <a:off x="16311075" y="1789446"/>
            <a:ext cx="1748898" cy="219987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640793">
            <a:off x="14658911" y="5167994"/>
            <a:ext cx="542729" cy="9198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800000">
            <a:off x="12058295" y="999013"/>
            <a:ext cx="758759" cy="83798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989725">
            <a:off x="947961" y="7781886"/>
            <a:ext cx="1675438" cy="2107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316355">
            <a:off x="15084002" y="1020946"/>
            <a:ext cx="509049" cy="4886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9377544">
            <a:off x="17027424" y="6146079"/>
            <a:ext cx="509049" cy="48868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948602">
            <a:off x="8831852" y="8360614"/>
            <a:ext cx="319992" cy="30719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80538">
            <a:off x="4234126" y="8587666"/>
            <a:ext cx="516571" cy="49590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416892">
            <a:off x="982367" y="5827930"/>
            <a:ext cx="513645" cy="493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043193">
            <a:off x="2979351" y="795305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9454258">
            <a:off x="5477447" y="1295983"/>
            <a:ext cx="511678" cy="8672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999956">
            <a:off x="6587718" y="9163963"/>
            <a:ext cx="567418" cy="6266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645912">
            <a:off x="3171569" y="4498755"/>
            <a:ext cx="489149" cy="82906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130025">
            <a:off x="11728151" y="8659450"/>
            <a:ext cx="530353" cy="89890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960744">
            <a:off x="8867465" y="594786"/>
            <a:ext cx="554415" cy="532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0106568">
            <a:off x="16676320" y="8584997"/>
            <a:ext cx="826577" cy="118513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8380897">
            <a:off x="775479" y="1871714"/>
            <a:ext cx="927423" cy="132972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/>
          <a:srcRect l="580" r="1587" b="2167"/>
          <a:stretch>
            <a:fillRect/>
          </a:stretch>
        </p:blipFill>
        <p:spPr>
          <a:xfrm>
            <a:off x="12817703" y="1613671"/>
            <a:ext cx="5041648" cy="502262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817703" y="1680166"/>
            <a:ext cx="5163179" cy="51436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35024" y="766854"/>
            <a:ext cx="16408167" cy="7110787"/>
            <a:chOff x="0" y="0"/>
            <a:chExt cx="21877556" cy="948104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62007">
              <a:off x="2742477" y="616549"/>
              <a:ext cx="16392601" cy="5186023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3459477" y="572411"/>
              <a:ext cx="14958601" cy="505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27"/>
                </a:lnSpc>
                <a:spcBef>
                  <a:spcPct val="0"/>
                </a:spcBef>
              </a:pPr>
              <a:r>
                <a:rPr lang="en-US" sz="11019">
                  <a:solidFill>
                    <a:srgbClr val="000000"/>
                  </a:solidFill>
                  <a:latin typeface="Amatic SC Bold"/>
                </a:rPr>
                <a:t>ADIM ADIM TEKNOLOJİ BAĞIMLILIĞI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73170" y="8846393"/>
              <a:ext cx="21331215" cy="634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20"/>
                </a:lnSpc>
                <a:spcBef>
                  <a:spcPct val="0"/>
                </a:spcBef>
              </a:pPr>
              <a:r>
                <a:rPr lang="en-US" sz="2871">
                  <a:solidFill>
                    <a:srgbClr val="F8F4E8"/>
                  </a:solidFill>
                  <a:latin typeface="Muli Regular"/>
                </a:rPr>
                <a:t>CANIM HİÇBİR ŞEY İSTEMİYOR..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544582"/>
              <a:ext cx="21877556" cy="7523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24"/>
                </a:lnSpc>
                <a:spcBef>
                  <a:spcPct val="0"/>
                </a:spcBef>
              </a:pPr>
              <a:r>
                <a:rPr lang="en-US" sz="3446" spc="103">
                  <a:solidFill>
                    <a:srgbClr val="F8F4E8"/>
                  </a:solidFill>
                  <a:latin typeface="Muli Bold"/>
                </a:rPr>
                <a:t>HAYATI GİT GİDE FAKİRLEŞİR..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15342">
            <a:off x="14569864" y="8736804"/>
            <a:ext cx="541332" cy="5196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339016">
            <a:off x="16311075" y="1789446"/>
            <a:ext cx="1748898" cy="219987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640793">
            <a:off x="14658911" y="5167994"/>
            <a:ext cx="542729" cy="9198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800000">
            <a:off x="12058295" y="999013"/>
            <a:ext cx="758759" cy="83798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989725">
            <a:off x="947961" y="7781886"/>
            <a:ext cx="1675438" cy="2107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316355">
            <a:off x="15084002" y="1020946"/>
            <a:ext cx="509049" cy="4886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9377544">
            <a:off x="17027424" y="6146079"/>
            <a:ext cx="509049" cy="48868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948602">
            <a:off x="8831852" y="8360614"/>
            <a:ext cx="319992" cy="30719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80538">
            <a:off x="4234126" y="8587666"/>
            <a:ext cx="516571" cy="49590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416892">
            <a:off x="982367" y="5827930"/>
            <a:ext cx="513645" cy="493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043193">
            <a:off x="2979351" y="795305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9454258">
            <a:off x="5477447" y="1295983"/>
            <a:ext cx="511678" cy="8672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999956">
            <a:off x="6587718" y="9163963"/>
            <a:ext cx="567418" cy="6266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645912">
            <a:off x="3171569" y="4498755"/>
            <a:ext cx="489149" cy="82906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130025">
            <a:off x="11728151" y="8659450"/>
            <a:ext cx="530353" cy="89890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960744">
            <a:off x="8867465" y="594786"/>
            <a:ext cx="554415" cy="532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0106568">
            <a:off x="16676320" y="8584997"/>
            <a:ext cx="826577" cy="118513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8380897">
            <a:off x="775479" y="1871714"/>
            <a:ext cx="927423" cy="132972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756937" y="1613671"/>
            <a:ext cx="5163179" cy="51436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35024" y="766854"/>
            <a:ext cx="16408167" cy="7110787"/>
            <a:chOff x="0" y="0"/>
            <a:chExt cx="21877556" cy="948104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62007">
              <a:off x="2742477" y="616549"/>
              <a:ext cx="16392601" cy="5186023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3459477" y="572411"/>
              <a:ext cx="14958601" cy="505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27"/>
                </a:lnSpc>
                <a:spcBef>
                  <a:spcPct val="0"/>
                </a:spcBef>
              </a:pPr>
              <a:r>
                <a:rPr lang="en-US" sz="11019">
                  <a:solidFill>
                    <a:srgbClr val="000000"/>
                  </a:solidFill>
                  <a:latin typeface="Amatic SC Bold"/>
                </a:rPr>
                <a:t>ADIM ADIM TEKNOLOJİ BAĞIMLILIĞI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73170" y="8846393"/>
              <a:ext cx="21331215" cy="634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20"/>
                </a:lnSpc>
                <a:spcBef>
                  <a:spcPct val="0"/>
                </a:spcBef>
              </a:pPr>
              <a:r>
                <a:rPr lang="en-US" sz="2871">
                  <a:solidFill>
                    <a:srgbClr val="F8F4E8"/>
                  </a:solidFill>
                  <a:latin typeface="Muli Regular"/>
                </a:rPr>
                <a:t>BAŞIM ÇOK ŞİDDETLİ AĞRIYOR .. AH BELİM...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544582"/>
              <a:ext cx="21877556" cy="7523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24"/>
                </a:lnSpc>
                <a:spcBef>
                  <a:spcPct val="0"/>
                </a:spcBef>
              </a:pPr>
              <a:r>
                <a:rPr lang="en-US" sz="3446" spc="103">
                  <a:solidFill>
                    <a:srgbClr val="F8F4E8"/>
                  </a:solidFill>
                  <a:latin typeface="Muli Bold"/>
                </a:rPr>
                <a:t>SAĞLIK PROBLEMLERİ BAŞLAR..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15342">
            <a:off x="14569864" y="8736804"/>
            <a:ext cx="541332" cy="5196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339016">
            <a:off x="16311075" y="1789446"/>
            <a:ext cx="1748898" cy="219987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640793">
            <a:off x="14658911" y="5167994"/>
            <a:ext cx="542729" cy="9198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800000">
            <a:off x="12058295" y="999013"/>
            <a:ext cx="758759" cy="83798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989725">
            <a:off x="947961" y="7781886"/>
            <a:ext cx="1675438" cy="2107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316355">
            <a:off x="15084002" y="1020946"/>
            <a:ext cx="509049" cy="4886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9377544">
            <a:off x="17027424" y="6146079"/>
            <a:ext cx="509049" cy="48868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948602">
            <a:off x="8831852" y="8360614"/>
            <a:ext cx="319992" cy="30719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80538">
            <a:off x="4234126" y="8587666"/>
            <a:ext cx="516571" cy="49590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416892">
            <a:off x="982367" y="5827930"/>
            <a:ext cx="513645" cy="493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043193">
            <a:off x="2979351" y="795305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9454258">
            <a:off x="5477447" y="1295983"/>
            <a:ext cx="511678" cy="8672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999956">
            <a:off x="6587718" y="9163963"/>
            <a:ext cx="567418" cy="6266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645912">
            <a:off x="3171569" y="4498755"/>
            <a:ext cx="489149" cy="82906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130025">
            <a:off x="11728151" y="8659450"/>
            <a:ext cx="530353" cy="89890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960744">
            <a:off x="8867465" y="594786"/>
            <a:ext cx="554415" cy="532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0106568">
            <a:off x="16676320" y="8584997"/>
            <a:ext cx="826577" cy="118513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8380897">
            <a:off x="775479" y="1871714"/>
            <a:ext cx="927423" cy="132972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/>
          <a:srcRect l="17065" r="11237"/>
          <a:stretch>
            <a:fillRect/>
          </a:stretch>
        </p:blipFill>
        <p:spPr>
          <a:xfrm>
            <a:off x="12732642" y="1790150"/>
            <a:ext cx="5555358" cy="383778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35024" y="1169286"/>
            <a:ext cx="16408167" cy="7110787"/>
            <a:chOff x="0" y="0"/>
            <a:chExt cx="21877556" cy="948104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62007">
              <a:off x="2742477" y="616549"/>
              <a:ext cx="16392601" cy="5186023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3459477" y="572411"/>
              <a:ext cx="14958601" cy="505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27"/>
                </a:lnSpc>
                <a:spcBef>
                  <a:spcPct val="0"/>
                </a:spcBef>
              </a:pPr>
              <a:r>
                <a:rPr lang="en-US" sz="11019">
                  <a:solidFill>
                    <a:srgbClr val="000000"/>
                  </a:solidFill>
                  <a:latin typeface="Amatic SC Bold"/>
                </a:rPr>
                <a:t>ADIM ADIM TEKNOLOJİ BAĞIMLILIĞI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73170" y="8846393"/>
              <a:ext cx="21331215" cy="634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20"/>
                </a:lnSpc>
                <a:spcBef>
                  <a:spcPct val="0"/>
                </a:spcBef>
              </a:pPr>
              <a:r>
                <a:rPr lang="en-US" sz="2871">
                  <a:solidFill>
                    <a:srgbClr val="F8F4E8"/>
                  </a:solidFill>
                  <a:latin typeface="Muli Regular"/>
                </a:rPr>
                <a:t>PSİKOLOJİM BOZULDU...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544582"/>
              <a:ext cx="21877556" cy="7523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24"/>
                </a:lnSpc>
                <a:spcBef>
                  <a:spcPct val="0"/>
                </a:spcBef>
              </a:pPr>
              <a:r>
                <a:rPr lang="en-US" sz="3446" spc="103">
                  <a:solidFill>
                    <a:srgbClr val="F8F4E8"/>
                  </a:solidFill>
                  <a:latin typeface="Muli Bold"/>
                </a:rPr>
                <a:t>KENDINI KÖTÜ HISSEDER...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15342">
            <a:off x="14569864" y="8736804"/>
            <a:ext cx="541332" cy="5196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339016">
            <a:off x="16311075" y="1789446"/>
            <a:ext cx="1748898" cy="219987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640793">
            <a:off x="14658911" y="5167994"/>
            <a:ext cx="542729" cy="9198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800000">
            <a:off x="12058295" y="999013"/>
            <a:ext cx="758759" cy="83798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989725">
            <a:off x="947961" y="7781886"/>
            <a:ext cx="1675438" cy="2107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316355">
            <a:off x="15084002" y="1020946"/>
            <a:ext cx="509049" cy="4886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9377544">
            <a:off x="17027424" y="6146079"/>
            <a:ext cx="509049" cy="48868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948602">
            <a:off x="8831852" y="8360614"/>
            <a:ext cx="319992" cy="30719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80538">
            <a:off x="4234126" y="8587666"/>
            <a:ext cx="516571" cy="49590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416892">
            <a:off x="982367" y="5827930"/>
            <a:ext cx="513645" cy="493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043193">
            <a:off x="2979351" y="795305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9454258">
            <a:off x="5477447" y="1295983"/>
            <a:ext cx="511678" cy="8672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999956">
            <a:off x="6587718" y="9163963"/>
            <a:ext cx="567418" cy="6266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645912">
            <a:off x="3171569" y="4498755"/>
            <a:ext cx="489149" cy="82906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130025">
            <a:off x="11728151" y="8659450"/>
            <a:ext cx="530353" cy="89890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960744">
            <a:off x="8867465" y="594786"/>
            <a:ext cx="554415" cy="532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0106568">
            <a:off x="16676320" y="8584997"/>
            <a:ext cx="826577" cy="118513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8380897">
            <a:off x="775479" y="1871714"/>
            <a:ext cx="927423" cy="132972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756937" y="1418006"/>
            <a:ext cx="5163179" cy="51436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35024" y="1169286"/>
            <a:ext cx="16408167" cy="7110787"/>
            <a:chOff x="0" y="0"/>
            <a:chExt cx="21877556" cy="948104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62007">
              <a:off x="2742477" y="616549"/>
              <a:ext cx="16392601" cy="5186023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3459477" y="572411"/>
              <a:ext cx="14958601" cy="505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27"/>
                </a:lnSpc>
                <a:spcBef>
                  <a:spcPct val="0"/>
                </a:spcBef>
              </a:pPr>
              <a:r>
                <a:rPr lang="en-US" sz="11019">
                  <a:solidFill>
                    <a:srgbClr val="000000"/>
                  </a:solidFill>
                  <a:latin typeface="Amatic SC Bold"/>
                </a:rPr>
                <a:t>ADIM ADIM TEKNOLOJİ BAĞIMLILIĞI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73170" y="8846393"/>
              <a:ext cx="21331215" cy="634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20"/>
                </a:lnSpc>
                <a:spcBef>
                  <a:spcPct val="0"/>
                </a:spcBef>
              </a:pPr>
              <a:r>
                <a:rPr lang="en-US" sz="2871">
                  <a:solidFill>
                    <a:srgbClr val="F8F4E8"/>
                  </a:solidFill>
                  <a:latin typeface="Muli Regular"/>
                </a:rPr>
                <a:t>BANA KARIŞMA..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544582"/>
              <a:ext cx="21877556" cy="7523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24"/>
                </a:lnSpc>
                <a:spcBef>
                  <a:spcPct val="0"/>
                </a:spcBef>
              </a:pPr>
              <a:r>
                <a:rPr lang="en-US" sz="3446" spc="103">
                  <a:solidFill>
                    <a:srgbClr val="F8F4E8"/>
                  </a:solidFill>
                  <a:latin typeface="Muli Bold"/>
                </a:rPr>
                <a:t>ÇEVRESİNDEKİLERLE TARTIŞMALAR YAŞANIR..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15342">
            <a:off x="14569864" y="8736804"/>
            <a:ext cx="541332" cy="5196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339016">
            <a:off x="16311075" y="1789446"/>
            <a:ext cx="1748898" cy="219987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640793">
            <a:off x="14658911" y="5167994"/>
            <a:ext cx="542729" cy="9198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800000">
            <a:off x="12058295" y="999013"/>
            <a:ext cx="758759" cy="83798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989725">
            <a:off x="947961" y="7781886"/>
            <a:ext cx="1675438" cy="2107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316355">
            <a:off x="15084002" y="1020946"/>
            <a:ext cx="509049" cy="4886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9377544">
            <a:off x="17027424" y="6146079"/>
            <a:ext cx="509049" cy="48868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948602">
            <a:off x="8831852" y="8360614"/>
            <a:ext cx="319992" cy="30719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80538">
            <a:off x="4234126" y="8587666"/>
            <a:ext cx="516571" cy="49590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416892">
            <a:off x="982367" y="5827930"/>
            <a:ext cx="513645" cy="493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043193">
            <a:off x="2979351" y="795305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9454258">
            <a:off x="5477447" y="1295983"/>
            <a:ext cx="511678" cy="8672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999956">
            <a:off x="6587718" y="9163963"/>
            <a:ext cx="567418" cy="6266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645912">
            <a:off x="3171569" y="4498755"/>
            <a:ext cx="489149" cy="82906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130025">
            <a:off x="11728151" y="8659450"/>
            <a:ext cx="530353" cy="89890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960744">
            <a:off x="8867465" y="594786"/>
            <a:ext cx="554415" cy="532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0106568">
            <a:off x="16676320" y="8584997"/>
            <a:ext cx="826577" cy="118513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8380897">
            <a:off x="775479" y="1871714"/>
            <a:ext cx="927423" cy="132972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817053" y="1729608"/>
            <a:ext cx="5163179" cy="51436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86143" y="1575706"/>
            <a:ext cx="16408167" cy="7110787"/>
            <a:chOff x="0" y="0"/>
            <a:chExt cx="21877556" cy="948104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62007">
              <a:off x="2742477" y="616549"/>
              <a:ext cx="16392601" cy="5186023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3459477" y="572411"/>
              <a:ext cx="14958601" cy="505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27"/>
                </a:lnSpc>
                <a:spcBef>
                  <a:spcPct val="0"/>
                </a:spcBef>
              </a:pPr>
              <a:r>
                <a:rPr lang="en-US" sz="11019">
                  <a:solidFill>
                    <a:srgbClr val="000000"/>
                  </a:solidFill>
                  <a:latin typeface="Amatic SC Bold"/>
                </a:rPr>
                <a:t>ADIM ADIM TEKNOLOJİ BAĞIMLILIĞI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73170" y="8846393"/>
              <a:ext cx="21331215" cy="634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20"/>
                </a:lnSpc>
                <a:spcBef>
                  <a:spcPct val="0"/>
                </a:spcBef>
              </a:pPr>
              <a:r>
                <a:rPr lang="en-US" sz="2871">
                  <a:solidFill>
                    <a:srgbClr val="F8F4E8"/>
                  </a:solidFill>
                  <a:latin typeface="Muli Regular"/>
                </a:rPr>
                <a:t>ÖDEV BUGÜNE MİYDİ?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544582"/>
              <a:ext cx="21877556" cy="7523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24"/>
                </a:lnSpc>
                <a:spcBef>
                  <a:spcPct val="0"/>
                </a:spcBef>
              </a:pPr>
              <a:r>
                <a:rPr lang="en-US" sz="3446" spc="103">
                  <a:solidFill>
                    <a:srgbClr val="F8F4E8"/>
                  </a:solidFill>
                  <a:latin typeface="Muli Bold"/>
                </a:rPr>
                <a:t>SORUMLULUKLARINI AKSATMAYA BAŞLAR..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15342">
            <a:off x="14569864" y="8736804"/>
            <a:ext cx="541332" cy="5196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339016">
            <a:off x="16311075" y="1789446"/>
            <a:ext cx="1748898" cy="219987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640793">
            <a:off x="14658911" y="5167994"/>
            <a:ext cx="542729" cy="9198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800000">
            <a:off x="12058295" y="999013"/>
            <a:ext cx="758759" cy="83798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989725">
            <a:off x="947961" y="7781886"/>
            <a:ext cx="1675438" cy="2107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316355">
            <a:off x="15084002" y="1020946"/>
            <a:ext cx="509049" cy="4886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9377544">
            <a:off x="17027424" y="6146079"/>
            <a:ext cx="509049" cy="48868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948602">
            <a:off x="8831852" y="8360614"/>
            <a:ext cx="319992" cy="30719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80538">
            <a:off x="4234126" y="8587666"/>
            <a:ext cx="516571" cy="49590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416892">
            <a:off x="982367" y="5827930"/>
            <a:ext cx="513645" cy="493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043193">
            <a:off x="2979351" y="795305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9454258">
            <a:off x="5477447" y="1295983"/>
            <a:ext cx="511678" cy="8672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999956">
            <a:off x="6587718" y="9163963"/>
            <a:ext cx="567418" cy="6266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645912">
            <a:off x="3171569" y="4498755"/>
            <a:ext cx="489149" cy="82906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130025">
            <a:off x="11728151" y="8659450"/>
            <a:ext cx="530353" cy="89890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960744">
            <a:off x="8867465" y="594786"/>
            <a:ext cx="554415" cy="532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0106568">
            <a:off x="16676320" y="8584997"/>
            <a:ext cx="826577" cy="118513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8380897">
            <a:off x="775479" y="1871714"/>
            <a:ext cx="927423" cy="132972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577447" y="2228044"/>
            <a:ext cx="5163179" cy="51436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37641" y="1230124"/>
            <a:ext cx="15745715" cy="6823701"/>
            <a:chOff x="0" y="0"/>
            <a:chExt cx="20994286" cy="909826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62007">
              <a:off x="2631754" y="591657"/>
              <a:ext cx="15730777" cy="4976646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3319807" y="549981"/>
              <a:ext cx="14354672" cy="48504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05"/>
                </a:lnSpc>
                <a:spcBef>
                  <a:spcPct val="0"/>
                </a:spcBef>
              </a:pPr>
              <a:r>
                <a:rPr lang="en-US" sz="10575">
                  <a:solidFill>
                    <a:srgbClr val="000000"/>
                  </a:solidFill>
                  <a:latin typeface="Amatic SC Bold"/>
                </a:rPr>
                <a:t>ADIM ADIM TEKNOLOJİ BAĞIMLILIĞI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62141" y="8486928"/>
              <a:ext cx="20470003" cy="611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58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287189"/>
              <a:ext cx="20994286" cy="715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30"/>
                </a:lnSpc>
                <a:spcBef>
                  <a:spcPct val="0"/>
                </a:spcBef>
              </a:pPr>
              <a:r>
                <a:rPr lang="en-US" sz="3307" spc="99">
                  <a:solidFill>
                    <a:srgbClr val="F8F4E8"/>
                  </a:solidFill>
                  <a:latin typeface="Muli Bold"/>
                </a:rPr>
                <a:t>UYKU DÜZENİ BOZULUR..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15342">
            <a:off x="14569864" y="8736804"/>
            <a:ext cx="541332" cy="5196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339016">
            <a:off x="16311075" y="1789446"/>
            <a:ext cx="1748898" cy="219987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640793">
            <a:off x="14658911" y="5167994"/>
            <a:ext cx="542729" cy="9198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800000">
            <a:off x="12058295" y="999013"/>
            <a:ext cx="758759" cy="83798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316355">
            <a:off x="15084002" y="1020946"/>
            <a:ext cx="509049" cy="4886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9377544">
            <a:off x="17027424" y="6146079"/>
            <a:ext cx="509049" cy="4886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948602">
            <a:off x="8831852" y="8360614"/>
            <a:ext cx="319992" cy="30719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80538">
            <a:off x="4234126" y="8587666"/>
            <a:ext cx="516571" cy="49590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416892">
            <a:off x="982367" y="5827930"/>
            <a:ext cx="513645" cy="493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043193">
            <a:off x="2979351" y="795305"/>
            <a:ext cx="424393" cy="4074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9454258">
            <a:off x="5477447" y="1295983"/>
            <a:ext cx="511678" cy="86725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999956">
            <a:off x="6587718" y="9163963"/>
            <a:ext cx="567418" cy="62666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645912">
            <a:off x="3171569" y="4498755"/>
            <a:ext cx="489149" cy="8290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130025">
            <a:off x="11728151" y="8659450"/>
            <a:ext cx="530353" cy="89890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960744">
            <a:off x="8867465" y="594786"/>
            <a:ext cx="554415" cy="53223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0106568">
            <a:off x="16676320" y="8584997"/>
            <a:ext cx="826577" cy="118513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8380897">
            <a:off x="775479" y="1871714"/>
            <a:ext cx="927423" cy="132972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258940" y="2341441"/>
            <a:ext cx="5163179" cy="5143695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247718" y="8379471"/>
            <a:ext cx="11104364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4F8F7"/>
                </a:solidFill>
                <a:latin typeface="DejaVu Serif"/>
              </a:rPr>
              <a:t>DAHA YENİ YATMIŞTIK,NE ZAMAN SABAH OLDU?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86143" y="1575706"/>
            <a:ext cx="16408167" cy="7110787"/>
            <a:chOff x="0" y="0"/>
            <a:chExt cx="21877556" cy="948104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62007">
              <a:off x="2742477" y="616549"/>
              <a:ext cx="16392601" cy="5186023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3459477" y="572411"/>
              <a:ext cx="14958601" cy="505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27"/>
                </a:lnSpc>
                <a:spcBef>
                  <a:spcPct val="0"/>
                </a:spcBef>
              </a:pPr>
              <a:r>
                <a:rPr lang="en-US" sz="11019">
                  <a:solidFill>
                    <a:srgbClr val="000000"/>
                  </a:solidFill>
                  <a:latin typeface="Amatic SC Bold"/>
                </a:rPr>
                <a:t>ADIM ADIM TEKNOLOJİ BAĞIMLILIĞI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73170" y="8846393"/>
              <a:ext cx="21331215" cy="634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20"/>
                </a:lnSpc>
                <a:spcBef>
                  <a:spcPct val="0"/>
                </a:spcBef>
              </a:pPr>
              <a:r>
                <a:rPr lang="en-US" sz="2871">
                  <a:solidFill>
                    <a:srgbClr val="F8F4E8"/>
                  </a:solidFill>
                  <a:latin typeface="Muli Regular"/>
                </a:rPr>
                <a:t>ANNE YEMEĞİMİ ODAMDA YESEM OLUR MU?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544582"/>
              <a:ext cx="21877556" cy="7523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24"/>
                </a:lnSpc>
                <a:spcBef>
                  <a:spcPct val="0"/>
                </a:spcBef>
              </a:pPr>
              <a:r>
                <a:rPr lang="en-US" sz="3446" spc="103">
                  <a:solidFill>
                    <a:srgbClr val="F8F4E8"/>
                  </a:solidFill>
                  <a:latin typeface="Muli Bold"/>
                </a:rPr>
                <a:t>AİLESİNDEN UZAKLAŞIR, YEME DÜZENİ BOZULUR..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15342">
            <a:off x="14569864" y="8736804"/>
            <a:ext cx="541332" cy="5196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339016">
            <a:off x="16311075" y="1789446"/>
            <a:ext cx="1748898" cy="219987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640793">
            <a:off x="14658911" y="5167994"/>
            <a:ext cx="542729" cy="9198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800000">
            <a:off x="12058295" y="999013"/>
            <a:ext cx="758759" cy="83798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989725">
            <a:off x="947961" y="7781886"/>
            <a:ext cx="1675438" cy="2107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316355">
            <a:off x="15084002" y="1020946"/>
            <a:ext cx="509049" cy="4886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9377544">
            <a:off x="17027424" y="6146079"/>
            <a:ext cx="509049" cy="48868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948602">
            <a:off x="8831852" y="8360614"/>
            <a:ext cx="319992" cy="30719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80538">
            <a:off x="4234126" y="8587666"/>
            <a:ext cx="516571" cy="49590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416892">
            <a:off x="982367" y="5827930"/>
            <a:ext cx="513645" cy="493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043193">
            <a:off x="2979351" y="795305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9454258">
            <a:off x="5477447" y="1295983"/>
            <a:ext cx="511678" cy="8672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999956">
            <a:off x="6587718" y="9163963"/>
            <a:ext cx="567418" cy="6266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645912">
            <a:off x="3171569" y="4498755"/>
            <a:ext cx="489149" cy="82906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130025">
            <a:off x="11728151" y="8659450"/>
            <a:ext cx="530353" cy="89890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960744">
            <a:off x="8867465" y="594786"/>
            <a:ext cx="554415" cy="532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0106568">
            <a:off x="16676320" y="8584997"/>
            <a:ext cx="826577" cy="118513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8380897">
            <a:off x="775479" y="1871714"/>
            <a:ext cx="927423" cy="132972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465611" y="2228044"/>
            <a:ext cx="5163179" cy="51436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7716" y="1028700"/>
            <a:ext cx="11667884" cy="6443308"/>
            <a:chOff x="0" y="0"/>
            <a:chExt cx="15557178" cy="8591077"/>
          </a:xfrm>
        </p:grpSpPr>
        <p:sp>
          <p:nvSpPr>
            <p:cNvPr id="3" name="TextBox 3"/>
            <p:cNvSpPr txBox="1"/>
            <p:nvPr/>
          </p:nvSpPr>
          <p:spPr>
            <a:xfrm>
              <a:off x="0" y="57150"/>
              <a:ext cx="11818563" cy="41610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97"/>
                </a:lnSpc>
              </a:pPr>
              <a:r>
                <a:rPr lang="en-US" sz="5452">
                  <a:solidFill>
                    <a:srgbClr val="EF3A5D"/>
                  </a:solidFill>
                  <a:latin typeface="Muli Regular Bold"/>
                </a:rPr>
                <a:t>BAĞIMLILIK,</a:t>
              </a:r>
            </a:p>
            <a:p>
              <a:pPr>
                <a:lnSpc>
                  <a:spcPts val="5997"/>
                </a:lnSpc>
              </a:pPr>
              <a:r>
                <a:rPr lang="en-US" sz="5452">
                  <a:solidFill>
                    <a:srgbClr val="000000"/>
                  </a:solidFill>
                  <a:latin typeface="Alata Bold"/>
                </a:rPr>
                <a:t>kişinin kullandığı bir nesne veya yaptığı bir eylem üzerinde</a:t>
              </a:r>
            </a:p>
            <a:p>
              <a:pPr>
                <a:lnSpc>
                  <a:spcPts val="855"/>
                </a:lnSpc>
              </a:pPr>
              <a:r>
                <a:rPr lang="en-US" sz="777">
                  <a:solidFill>
                    <a:srgbClr val="000000"/>
                  </a:solidFill>
                  <a:latin typeface="Amatic SC"/>
                </a:rPr>
                <a:t>kul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267487"/>
              <a:ext cx="15557178" cy="3323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19"/>
                </a:lnSpc>
              </a:pPr>
              <a:r>
                <a:rPr lang="en-US" sz="4800">
                  <a:solidFill>
                    <a:srgbClr val="000000"/>
                  </a:solidFill>
                  <a:latin typeface="Alata"/>
                </a:rPr>
                <a:t>•Kontrolünü kaybetmesi ve </a:t>
              </a:r>
            </a:p>
            <a:p>
              <a:pPr>
                <a:lnSpc>
                  <a:spcPts val="6719"/>
                </a:lnSpc>
                <a:spcBef>
                  <a:spcPct val="0"/>
                </a:spcBef>
              </a:pPr>
              <a:r>
                <a:rPr lang="en-US" sz="4800">
                  <a:solidFill>
                    <a:srgbClr val="000000"/>
                  </a:solidFill>
                  <a:latin typeface="Alata"/>
                </a:rPr>
                <a:t>• Onsuz bir yaşam sürememeye başlamasıdır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97287" y="2331798"/>
            <a:ext cx="2256625" cy="21212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14560" y="3189835"/>
            <a:ext cx="2256625" cy="21212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786105" y="5054957"/>
            <a:ext cx="2256625" cy="212122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89926">
            <a:off x="10940464" y="2085248"/>
            <a:ext cx="513645" cy="493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915872">
            <a:off x="14117791" y="6688041"/>
            <a:ext cx="424393" cy="40741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540450">
            <a:off x="16224780" y="3050290"/>
            <a:ext cx="294237" cy="2824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62007">
            <a:off x="-827416" y="8685343"/>
            <a:ext cx="20474267" cy="64773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523249" y="2630362"/>
            <a:ext cx="1604701" cy="16205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265727" y="5311063"/>
            <a:ext cx="1724446" cy="175893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676104" y="3440656"/>
            <a:ext cx="1695795" cy="171258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7838" y="2150864"/>
            <a:ext cx="8156748" cy="5412933"/>
            <a:chOff x="0" y="0"/>
            <a:chExt cx="10875664" cy="721724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44331">
              <a:off x="106318" y="2063508"/>
              <a:ext cx="10663028" cy="3373394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836712" y="123825"/>
              <a:ext cx="9202240" cy="7093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65"/>
                </a:lnSpc>
              </a:pPr>
              <a:r>
                <a:rPr lang="en-US" sz="12605">
                  <a:solidFill>
                    <a:srgbClr val="000000"/>
                  </a:solidFill>
                  <a:latin typeface="Amatic SC Bold"/>
                </a:rPr>
                <a:t>BAĞIMLILIKTAN KORUNMAK İÇİN ÖNERİLER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788729" y="420211"/>
            <a:ext cx="7470571" cy="10864801"/>
            <a:chOff x="0" y="0"/>
            <a:chExt cx="9960761" cy="14486402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141666">
              <a:off x="9827" y="6718249"/>
              <a:ext cx="2659309" cy="531862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78450" y="-66675"/>
              <a:ext cx="9782311" cy="14553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50"/>
                </a:lnSpc>
              </a:pPr>
              <a:r>
                <a:rPr lang="en-US" sz="3464">
                  <a:solidFill>
                    <a:srgbClr val="000000"/>
                  </a:solidFill>
                  <a:latin typeface="Muli Regular"/>
                </a:rPr>
                <a:t>Yavaş yavaş ama kararlı olarak </a:t>
              </a:r>
              <a:r>
                <a:rPr lang="en-US" sz="3464">
                  <a:solidFill>
                    <a:srgbClr val="000000"/>
                  </a:solidFill>
                  <a:latin typeface="Arimo"/>
                </a:rPr>
                <a:t>azaltın</a:t>
              </a:r>
            </a:p>
            <a:p>
              <a:pPr>
                <a:lnSpc>
                  <a:spcPts val="4850"/>
                </a:lnSpc>
              </a:pPr>
              <a:endParaRPr lang="en-US" sz="3464">
                <a:solidFill>
                  <a:srgbClr val="000000"/>
                </a:solidFill>
                <a:latin typeface="Arimo"/>
              </a:endParaRPr>
            </a:p>
            <a:p>
              <a:pPr>
                <a:lnSpc>
                  <a:spcPts val="4850"/>
                </a:lnSpc>
              </a:pPr>
              <a:r>
                <a:rPr lang="en-US" sz="3464">
                  <a:solidFill>
                    <a:srgbClr val="000000"/>
                  </a:solidFill>
                  <a:latin typeface="Muli Regular"/>
                </a:rPr>
                <a:t>Yerini doldurun, kullanımı</a:t>
              </a:r>
            </a:p>
            <a:p>
              <a:pPr>
                <a:lnSpc>
                  <a:spcPts val="4850"/>
                </a:lnSpc>
              </a:pPr>
              <a:r>
                <a:rPr lang="en-US" sz="3464">
                  <a:solidFill>
                    <a:srgbClr val="000000"/>
                  </a:solidFill>
                  <a:latin typeface="Muli Regular"/>
                </a:rPr>
                <a:t>azalttığınızda yeni faaliyetlere yönelin (Spor, hobi, vb.)</a:t>
              </a:r>
            </a:p>
            <a:p>
              <a:pPr>
                <a:lnSpc>
                  <a:spcPts val="4850"/>
                </a:lnSpc>
              </a:pPr>
              <a:endParaRPr lang="en-US" sz="3464">
                <a:solidFill>
                  <a:srgbClr val="000000"/>
                </a:solidFill>
                <a:latin typeface="Muli Regular"/>
              </a:endParaRPr>
            </a:p>
            <a:p>
              <a:pPr>
                <a:lnSpc>
                  <a:spcPts val="4850"/>
                </a:lnSpc>
              </a:pPr>
              <a:r>
                <a:rPr lang="en-US" sz="3464">
                  <a:solidFill>
                    <a:srgbClr val="000000"/>
                  </a:solidFill>
                  <a:latin typeface="Muli Regular"/>
                </a:rPr>
                <a:t>Düşünün! Sanal ortamdaki başarı ve saygınlık mı daha değerli, gerçek hayattaki mi?</a:t>
              </a:r>
            </a:p>
            <a:p>
              <a:pPr>
                <a:lnSpc>
                  <a:spcPts val="4850"/>
                </a:lnSpc>
              </a:pPr>
              <a:r>
                <a:rPr lang="en-US" sz="3464">
                  <a:solidFill>
                    <a:srgbClr val="000000"/>
                  </a:solidFill>
                  <a:latin typeface="Muli Regular"/>
                </a:rPr>
                <a:t>Zararlarını, sizden aldıklarını</a:t>
              </a:r>
            </a:p>
            <a:p>
              <a:pPr>
                <a:lnSpc>
                  <a:spcPts val="4850"/>
                </a:lnSpc>
              </a:pPr>
              <a:r>
                <a:rPr lang="en-US" sz="3464">
                  <a:solidFill>
                    <a:srgbClr val="000000"/>
                  </a:solidFill>
                  <a:latin typeface="Muli Regular"/>
                </a:rPr>
                <a:t>düşünün.</a:t>
              </a:r>
            </a:p>
            <a:p>
              <a:pPr>
                <a:lnSpc>
                  <a:spcPts val="4850"/>
                </a:lnSpc>
              </a:pPr>
              <a:endParaRPr lang="en-US" sz="3464">
                <a:solidFill>
                  <a:srgbClr val="000000"/>
                </a:solidFill>
                <a:latin typeface="Muli Regular"/>
              </a:endParaRPr>
            </a:p>
            <a:p>
              <a:pPr>
                <a:lnSpc>
                  <a:spcPts val="4850"/>
                </a:lnSpc>
              </a:pPr>
              <a:r>
                <a:rPr lang="en-US" sz="3464">
                  <a:solidFill>
                    <a:srgbClr val="000000"/>
                  </a:solidFill>
                  <a:latin typeface="Muli Regular"/>
                </a:rPr>
                <a:t>Gerekirse uzman yardımı alın</a:t>
              </a:r>
            </a:p>
            <a:p>
              <a:pPr>
                <a:lnSpc>
                  <a:spcPts val="4850"/>
                </a:lnSpc>
              </a:pPr>
              <a:endParaRPr lang="en-US" sz="3464">
                <a:solidFill>
                  <a:srgbClr val="000000"/>
                </a:solidFill>
                <a:latin typeface="Muli Regular"/>
              </a:endParaRPr>
            </a:p>
            <a:p>
              <a:pPr>
                <a:lnSpc>
                  <a:spcPts val="4850"/>
                </a:lnSpc>
              </a:pPr>
              <a:endParaRPr lang="en-US" sz="3464">
                <a:solidFill>
                  <a:srgbClr val="000000"/>
                </a:solidFill>
                <a:latin typeface="Muli Regular"/>
              </a:endParaRPr>
            </a:p>
            <a:p>
              <a:pPr>
                <a:lnSpc>
                  <a:spcPts val="4850"/>
                </a:lnSpc>
              </a:pPr>
              <a:endParaRPr lang="en-US" sz="3464">
                <a:solidFill>
                  <a:srgbClr val="000000"/>
                </a:solidFill>
                <a:latin typeface="Muli Regular"/>
              </a:endParaRPr>
            </a:p>
            <a:p>
              <a:pPr>
                <a:lnSpc>
                  <a:spcPts val="4850"/>
                </a:lnSpc>
              </a:pPr>
              <a:endParaRPr lang="en-US" sz="3464">
                <a:solidFill>
                  <a:srgbClr val="000000"/>
                </a:solidFill>
                <a:latin typeface="Muli Regular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840919" y="420211"/>
            <a:ext cx="606163" cy="7536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654313" y="2150864"/>
            <a:ext cx="928958" cy="78873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840919" y="4826878"/>
            <a:ext cx="812704" cy="8496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 t="6069" b="6069"/>
          <a:stretch>
            <a:fillRect/>
          </a:stretch>
        </p:blipFill>
        <p:spPr>
          <a:xfrm>
            <a:off x="8438159" y="6598484"/>
            <a:ext cx="1008922" cy="8864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524585" y="8262091"/>
            <a:ext cx="1058685" cy="93413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055" y="3662278"/>
            <a:ext cx="6293053" cy="59040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12478" r="1705"/>
          <a:stretch>
            <a:fillRect/>
          </a:stretch>
        </p:blipFill>
        <p:spPr>
          <a:xfrm>
            <a:off x="7159021" y="4341766"/>
            <a:ext cx="5116564" cy="42741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10236" y="4132512"/>
            <a:ext cx="5246123" cy="492181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14615" y="4142631"/>
            <a:ext cx="6023493" cy="5875152"/>
            <a:chOff x="0" y="0"/>
            <a:chExt cx="8031324" cy="7833536"/>
          </a:xfrm>
        </p:grpSpPr>
        <p:sp>
          <p:nvSpPr>
            <p:cNvPr id="6" name="TextBox 6"/>
            <p:cNvSpPr txBox="1"/>
            <p:nvPr/>
          </p:nvSpPr>
          <p:spPr>
            <a:xfrm>
              <a:off x="0" y="-76200"/>
              <a:ext cx="8031324" cy="6919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38"/>
                </a:lnSpc>
              </a:pPr>
              <a:r>
                <a:rPr lang="en-US" sz="3741" spc="112">
                  <a:solidFill>
                    <a:srgbClr val="000000"/>
                  </a:solidFill>
                  <a:latin typeface="Muli Bold"/>
                </a:rPr>
                <a:t>*Cep telefonu</a:t>
              </a:r>
            </a:p>
            <a:p>
              <a:pPr>
                <a:lnSpc>
                  <a:spcPts val="5238"/>
                </a:lnSpc>
              </a:pPr>
              <a:r>
                <a:rPr lang="en-US" sz="3741" spc="112">
                  <a:solidFill>
                    <a:srgbClr val="000000"/>
                  </a:solidFill>
                  <a:latin typeface="Muli Bold"/>
                </a:rPr>
                <a:t>kullandığınız </a:t>
              </a:r>
              <a:r>
                <a:rPr lang="en-US" sz="1870" spc="56">
                  <a:solidFill>
                    <a:srgbClr val="000000"/>
                  </a:solidFill>
                  <a:latin typeface="Arimo"/>
                </a:rPr>
                <a:t>zamanları gözlemleyin</a:t>
              </a:r>
            </a:p>
            <a:p>
              <a:pPr>
                <a:lnSpc>
                  <a:spcPts val="5238"/>
                </a:lnSpc>
              </a:pPr>
              <a:r>
                <a:rPr lang="en-US" sz="3741" spc="112">
                  <a:solidFill>
                    <a:srgbClr val="000000"/>
                  </a:solidFill>
                  <a:latin typeface="Muli Bold"/>
                </a:rPr>
                <a:t>*Cep telefonu ile yapmakta olduğunuz</a:t>
              </a:r>
            </a:p>
            <a:p>
              <a:pPr>
                <a:lnSpc>
                  <a:spcPts val="5238"/>
                </a:lnSpc>
              </a:pPr>
              <a:r>
                <a:rPr lang="en-US" sz="3741" spc="112">
                  <a:solidFill>
                    <a:srgbClr val="000000"/>
                  </a:solidFill>
                  <a:latin typeface="Muli Bold"/>
                </a:rPr>
                <a:t>en önemsiz</a:t>
              </a:r>
            </a:p>
            <a:p>
              <a:pPr marL="0" lvl="0" indent="0">
                <a:lnSpc>
                  <a:spcPts val="5238"/>
                </a:lnSpc>
                <a:spcBef>
                  <a:spcPct val="0"/>
                </a:spcBef>
              </a:pPr>
              <a:r>
                <a:rPr lang="en-US" sz="3741" spc="112">
                  <a:solidFill>
                    <a:srgbClr val="000000"/>
                  </a:solidFill>
                  <a:latin typeface="Muli Bold"/>
                </a:rPr>
                <a:t>aktiviteyi azaltarak işe başlayın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149386"/>
              <a:ext cx="8031324" cy="684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365"/>
                </a:lnSpc>
                <a:spcBef>
                  <a:spcPct val="0"/>
                </a:spcBef>
              </a:pPr>
              <a:r>
                <a:rPr lang="en-US" sz="3118" u="none">
                  <a:solidFill>
                    <a:srgbClr val="000000"/>
                  </a:solidFill>
                  <a:latin typeface="Muli Bold"/>
                </a:rPr>
                <a:t>.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2981724" y="4457247"/>
            <a:ext cx="5548914" cy="429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5"/>
              </a:lnSpc>
            </a:pPr>
            <a:r>
              <a:rPr lang="en-US" sz="2739" spc="82">
                <a:solidFill>
                  <a:srgbClr val="000000"/>
                </a:solidFill>
                <a:latin typeface="Muli Bold"/>
              </a:rPr>
              <a:t>Yatağınıza gitmeden en son 30 dakika önce telefonunuzu</a:t>
            </a:r>
          </a:p>
          <a:p>
            <a:pPr>
              <a:lnSpc>
                <a:spcPts val="3835"/>
              </a:lnSpc>
            </a:pPr>
            <a:r>
              <a:rPr lang="en-US" sz="1369" spc="41">
                <a:solidFill>
                  <a:srgbClr val="000000"/>
                </a:solidFill>
                <a:latin typeface="Arimo"/>
              </a:rPr>
              <a:t>kontrol edin.</a:t>
            </a:r>
          </a:p>
          <a:p>
            <a:pPr>
              <a:lnSpc>
                <a:spcPts val="3835"/>
              </a:lnSpc>
            </a:pPr>
            <a:r>
              <a:rPr lang="en-US" sz="1369" spc="41">
                <a:solidFill>
                  <a:srgbClr val="000000"/>
                </a:solidFill>
                <a:latin typeface="Arimo"/>
              </a:rPr>
              <a:t>Eğer mesajlarınız, cevapsız aramalarınız varsa dönüş</a:t>
            </a:r>
          </a:p>
          <a:p>
            <a:pPr>
              <a:lnSpc>
                <a:spcPts val="3835"/>
              </a:lnSpc>
            </a:pPr>
            <a:r>
              <a:rPr lang="en-US" sz="1369" spc="41">
                <a:solidFill>
                  <a:srgbClr val="000000"/>
                </a:solidFill>
                <a:latin typeface="Arimo"/>
              </a:rPr>
              <a:t>yapmak için ertesi</a:t>
            </a:r>
          </a:p>
          <a:p>
            <a:pPr>
              <a:lnSpc>
                <a:spcPts val="3835"/>
              </a:lnSpc>
            </a:pPr>
            <a:r>
              <a:rPr lang="en-US" sz="1369" spc="41">
                <a:solidFill>
                  <a:srgbClr val="000000"/>
                </a:solidFill>
                <a:latin typeface="Arimo"/>
              </a:rPr>
              <a:t>günü bekleyin.</a:t>
            </a:r>
          </a:p>
          <a:p>
            <a:pPr marL="0" lvl="0" indent="0">
              <a:lnSpc>
                <a:spcPts val="3835"/>
              </a:lnSpc>
              <a:spcBef>
                <a:spcPct val="0"/>
              </a:spcBef>
            </a:pPr>
            <a:r>
              <a:rPr lang="en-US" sz="1369" spc="41">
                <a:solidFill>
                  <a:srgbClr val="000000"/>
                </a:solidFill>
                <a:latin typeface="Arimo"/>
              </a:rPr>
              <a:t>Uyku düzeninizin bozulmamasını önceleyin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45055" y="3086198"/>
            <a:ext cx="1158212" cy="1258207"/>
            <a:chOff x="0" y="0"/>
            <a:chExt cx="1544282" cy="1677609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5902287">
              <a:off x="22929" y="168600"/>
              <a:ext cx="1498424" cy="134040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/>
            <a:srcRect l="24681" t="19957" r="25654" b="19187"/>
            <a:stretch>
              <a:fillRect/>
            </a:stretch>
          </p:blipFill>
          <p:spPr>
            <a:xfrm rot="489684">
              <a:off x="249959" y="276757"/>
              <a:ext cx="917365" cy="1124095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6841816" y="3715302"/>
            <a:ext cx="1158212" cy="1258207"/>
            <a:chOff x="0" y="0"/>
            <a:chExt cx="1544282" cy="1677609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5902287">
              <a:off x="22929" y="168600"/>
              <a:ext cx="1498424" cy="134040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/>
            <a:srcRect l="24681" t="19957" r="25654" b="19187"/>
            <a:stretch>
              <a:fillRect/>
            </a:stretch>
          </p:blipFill>
          <p:spPr>
            <a:xfrm rot="489684">
              <a:off x="249959" y="276757"/>
              <a:ext cx="917365" cy="1124095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12275585" y="3524137"/>
            <a:ext cx="1120050" cy="1216750"/>
            <a:chOff x="0" y="0"/>
            <a:chExt cx="1493399" cy="1622333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5902287">
              <a:off x="22174" y="163045"/>
              <a:ext cx="1449052" cy="1296243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/>
            <a:srcRect l="24681" t="19957" r="14875" b="12990"/>
            <a:stretch>
              <a:fillRect/>
            </a:stretch>
          </p:blipFill>
          <p:spPr>
            <a:xfrm rot="489684">
              <a:off x="232890" y="280745"/>
              <a:ext cx="1079694" cy="1197754"/>
            </a:xfrm>
            <a:prstGeom prst="rect">
              <a:avLst/>
            </a:prstGeom>
          </p:spPr>
        </p:pic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62007">
            <a:off x="3306091" y="234661"/>
            <a:ext cx="10693679" cy="3383091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4784129" y="663244"/>
            <a:ext cx="7737602" cy="2422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38"/>
              </a:lnSpc>
              <a:spcBef>
                <a:spcPct val="0"/>
              </a:spcBef>
            </a:pPr>
            <a:r>
              <a:rPr lang="en-US" sz="6956">
                <a:solidFill>
                  <a:srgbClr val="000000"/>
                </a:solidFill>
                <a:latin typeface="Amatic SC Bold"/>
              </a:rPr>
              <a:t>FAZLA CEP TELOFONU KULLANIMIYLA BAŞ ETMEK İÇİN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437957">
            <a:off x="2631032" y="845613"/>
            <a:ext cx="1321100" cy="113614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0359667">
            <a:off x="13280724" y="2291008"/>
            <a:ext cx="1489950" cy="128135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03267" y="1762482"/>
            <a:ext cx="1625225" cy="164689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318014" y="8124948"/>
            <a:ext cx="1682014" cy="2130551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7738127" y="4275091"/>
            <a:ext cx="4393003" cy="3849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4"/>
              </a:lnSpc>
            </a:pPr>
            <a:r>
              <a:rPr lang="en-US" sz="3160" spc="94">
                <a:solidFill>
                  <a:srgbClr val="000000"/>
                </a:solidFill>
                <a:latin typeface="Muli Bold"/>
              </a:rPr>
              <a:t>Bir kişiyle yüz yüze iletişimdeyken cep telefonunuzu</a:t>
            </a:r>
          </a:p>
          <a:p>
            <a:pPr>
              <a:lnSpc>
                <a:spcPts val="4424"/>
              </a:lnSpc>
            </a:pPr>
            <a:r>
              <a:rPr lang="en-US" sz="1580" spc="47">
                <a:solidFill>
                  <a:srgbClr val="000000"/>
                </a:solidFill>
                <a:latin typeface="Arimo"/>
              </a:rPr>
              <a:t>uzak bir yere koyma veya</a:t>
            </a:r>
          </a:p>
          <a:p>
            <a:pPr marL="0" lvl="0" indent="0">
              <a:lnSpc>
                <a:spcPts val="4424"/>
              </a:lnSpc>
              <a:spcBef>
                <a:spcPct val="0"/>
              </a:spcBef>
            </a:pPr>
            <a:r>
              <a:rPr lang="en-US" sz="1580" spc="47">
                <a:solidFill>
                  <a:srgbClr val="000000"/>
                </a:solidFill>
                <a:latin typeface="Arimo"/>
              </a:rPr>
              <a:t>kapatma konusunda kendinizle anlaşın.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001044" y="1119773"/>
            <a:ext cx="1624103" cy="2900184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1191868" y="8611757"/>
            <a:ext cx="1643742" cy="164374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3255" y="1132291"/>
            <a:ext cx="13509318" cy="6782985"/>
            <a:chOff x="0" y="0"/>
            <a:chExt cx="18012424" cy="9043980"/>
          </a:xfrm>
        </p:grpSpPr>
        <p:sp>
          <p:nvSpPr>
            <p:cNvPr id="3" name="TextBox 3"/>
            <p:cNvSpPr txBox="1"/>
            <p:nvPr/>
          </p:nvSpPr>
          <p:spPr>
            <a:xfrm>
              <a:off x="0" y="-180975"/>
              <a:ext cx="18012424" cy="2069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3035"/>
                </a:lnSpc>
                <a:spcBef>
                  <a:spcPct val="0"/>
                </a:spcBef>
              </a:pPr>
              <a:r>
                <a:rPr lang="en-US" sz="9310">
                  <a:solidFill>
                    <a:srgbClr val="EF3A5D"/>
                  </a:solidFill>
                  <a:latin typeface="Amatic SC Bold"/>
                </a:rPr>
                <a:t>TEKNOLOJİ İLE İLİŞKİMİZ NASIL OLMALI?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32925"/>
              <a:ext cx="18012424" cy="62110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36058" lvl="1" indent="-318029" algn="just">
                <a:lnSpc>
                  <a:spcPts val="4124"/>
                </a:lnSpc>
                <a:buFont typeface="Arial"/>
                <a:buChar char="•"/>
              </a:pPr>
              <a:r>
                <a:rPr lang="en-US" sz="2946">
                  <a:solidFill>
                    <a:srgbClr val="000000"/>
                  </a:solidFill>
                  <a:latin typeface="Muli Bold"/>
                </a:rPr>
                <a:t>Spora ve hobilere vakit ayırın.</a:t>
              </a:r>
            </a:p>
            <a:p>
              <a:pPr marL="636058" lvl="1" indent="-318029" algn="just">
                <a:lnSpc>
                  <a:spcPts val="4124"/>
                </a:lnSpc>
                <a:buFont typeface="Arial"/>
                <a:buChar char="•"/>
              </a:pPr>
              <a:r>
                <a:rPr lang="en-US" sz="2946">
                  <a:solidFill>
                    <a:srgbClr val="000000"/>
                  </a:solidFill>
                  <a:latin typeface="Muli Bold"/>
                </a:rPr>
                <a:t>Bilgisayarınızla sırdaş olmayın.</a:t>
              </a:r>
            </a:p>
            <a:p>
              <a:pPr marL="636058" lvl="1" indent="-318029" algn="just">
                <a:lnSpc>
                  <a:spcPts val="4124"/>
                </a:lnSpc>
                <a:buFont typeface="Arial"/>
                <a:buChar char="•"/>
              </a:pPr>
              <a:r>
                <a:rPr lang="en-US" sz="2946">
                  <a:solidFill>
                    <a:srgbClr val="000000"/>
                  </a:solidFill>
                  <a:latin typeface="Muli Bold"/>
                </a:rPr>
                <a:t>Ailenizle daha fazla vakit geçirin.</a:t>
              </a:r>
            </a:p>
            <a:p>
              <a:pPr marL="636058" lvl="1" indent="-318029" algn="just">
                <a:lnSpc>
                  <a:spcPts val="4124"/>
                </a:lnSpc>
                <a:buFont typeface="Arial"/>
                <a:buChar char="•"/>
              </a:pPr>
              <a:r>
                <a:rPr lang="en-US" sz="2946">
                  <a:solidFill>
                    <a:srgbClr val="000000"/>
                  </a:solidFill>
                  <a:latin typeface="Muli Bold"/>
                </a:rPr>
                <a:t>Mutlaka zaman sınırlaması koyun.</a:t>
              </a:r>
            </a:p>
            <a:p>
              <a:pPr marL="636058" lvl="1" indent="-318029" algn="just">
                <a:lnSpc>
                  <a:spcPts val="4124"/>
                </a:lnSpc>
                <a:buFont typeface="Arial"/>
                <a:buChar char="•"/>
              </a:pPr>
              <a:r>
                <a:rPr lang="en-US" sz="2946">
                  <a:solidFill>
                    <a:srgbClr val="000000"/>
                  </a:solidFill>
                  <a:latin typeface="Muli Bold"/>
                </a:rPr>
                <a:t>Kitap okumaya kesinlikle vakit ayırın.</a:t>
              </a:r>
            </a:p>
            <a:p>
              <a:pPr marL="636058" lvl="1" indent="-318029" algn="just">
                <a:lnSpc>
                  <a:spcPts val="4124"/>
                </a:lnSpc>
                <a:buFont typeface="Arial"/>
                <a:buChar char="•"/>
              </a:pPr>
              <a:r>
                <a:rPr lang="en-US" sz="2946">
                  <a:solidFill>
                    <a:srgbClr val="000000"/>
                  </a:solidFill>
                  <a:latin typeface="Muli Bold"/>
                </a:rPr>
                <a:t>Öğrenmeye ve ödevlerinize vakit ayırın.</a:t>
              </a:r>
            </a:p>
            <a:p>
              <a:pPr marL="636058" lvl="1" indent="-318029" algn="just">
                <a:lnSpc>
                  <a:spcPts val="4124"/>
                </a:lnSpc>
                <a:buFont typeface="Arial"/>
                <a:buChar char="•"/>
              </a:pPr>
              <a:r>
                <a:rPr lang="en-US" sz="2946">
                  <a:solidFill>
                    <a:srgbClr val="000000"/>
                  </a:solidFill>
                  <a:latin typeface="Muli Bold"/>
                </a:rPr>
                <a:t>Dışarıda oyun  ve dinlenmeye vakit ayırın.</a:t>
              </a:r>
            </a:p>
            <a:p>
              <a:pPr marL="636058" lvl="1" indent="-318029" algn="just">
                <a:lnSpc>
                  <a:spcPts val="4124"/>
                </a:lnSpc>
                <a:buFont typeface="Arial"/>
                <a:buChar char="•"/>
              </a:pPr>
              <a:r>
                <a:rPr lang="en-US" sz="2946">
                  <a:solidFill>
                    <a:srgbClr val="000000"/>
                  </a:solidFill>
                  <a:latin typeface="Muli Bold"/>
                </a:rPr>
                <a:t>Doğayla vakit geçirmenin rahatlatıcı etkilerinden yararlanın.</a:t>
              </a:r>
            </a:p>
            <a:p>
              <a:pPr marL="636058" lvl="1" indent="-318029" algn="just">
                <a:lnSpc>
                  <a:spcPts val="4124"/>
                </a:lnSpc>
                <a:buFont typeface="Arial"/>
                <a:buChar char="•"/>
              </a:pPr>
              <a:r>
                <a:rPr lang="en-US" sz="2946">
                  <a:solidFill>
                    <a:srgbClr val="000000"/>
                  </a:solidFill>
                  <a:latin typeface="Muli Bold"/>
                </a:rPr>
                <a:t>Telefon yanınızda olmadan da dışarı çıkabileceğiniz unutmayın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62007">
            <a:off x="-827416" y="8685343"/>
            <a:ext cx="20474267" cy="64773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433520" y="1243147"/>
            <a:ext cx="3825780" cy="73051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7348">
            <a:off x="7210282" y="2132224"/>
            <a:ext cx="3456179" cy="32425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6861" y="1748345"/>
            <a:ext cx="3812507" cy="35768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26861" y="1748345"/>
            <a:ext cx="4007157" cy="33951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98487">
            <a:off x="7122629" y="2115612"/>
            <a:ext cx="3643272" cy="30868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03474">
            <a:off x="12122938" y="2001236"/>
            <a:ext cx="3693004" cy="34647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754700" y="1916112"/>
            <a:ext cx="3825557" cy="32412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16593" y="5941220"/>
            <a:ext cx="4007157" cy="33951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98487">
            <a:off x="7024936" y="6316059"/>
            <a:ext cx="3643272" cy="308684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98487">
            <a:off x="11893521" y="6197983"/>
            <a:ext cx="3643272" cy="30868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t="3806" b="6632"/>
          <a:stretch>
            <a:fillRect/>
          </a:stretch>
        </p:blipFill>
        <p:spPr>
          <a:xfrm>
            <a:off x="12416311" y="6208409"/>
            <a:ext cx="3163946" cy="28229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 t="5970" b="5970"/>
          <a:stretch>
            <a:fillRect/>
          </a:stretch>
        </p:blipFill>
        <p:spPr>
          <a:xfrm>
            <a:off x="12304901" y="2083946"/>
            <a:ext cx="2820512" cy="24692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 l="2684" r="3651"/>
          <a:stretch>
            <a:fillRect/>
          </a:stretch>
        </p:blipFill>
        <p:spPr>
          <a:xfrm>
            <a:off x="1449263" y="5941220"/>
            <a:ext cx="2965988" cy="316661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 t="7474" b="7474"/>
          <a:stretch>
            <a:fillRect/>
          </a:stretch>
        </p:blipFill>
        <p:spPr>
          <a:xfrm>
            <a:off x="1594684" y="1916112"/>
            <a:ext cx="3529067" cy="298394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 t="10392" b="10392"/>
          <a:stretch>
            <a:fillRect/>
          </a:stretch>
        </p:blipFill>
        <p:spPr>
          <a:xfrm>
            <a:off x="7213864" y="2365698"/>
            <a:ext cx="3265416" cy="258667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rcRect t="6446" b="6446"/>
          <a:stretch>
            <a:fillRect/>
          </a:stretch>
        </p:blipFill>
        <p:spPr>
          <a:xfrm>
            <a:off x="7154766" y="6373343"/>
            <a:ext cx="3324513" cy="288495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116593" y="5177804"/>
            <a:ext cx="4427694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Muli Regular"/>
              </a:rPr>
              <a:t>Televizyon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29526" y="5346826"/>
            <a:ext cx="442947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Muli Regular"/>
              </a:rPr>
              <a:t>Tablet</a:t>
            </a:r>
            <a:r>
              <a:rPr lang="en-US" sz="4200" u="none">
                <a:solidFill>
                  <a:srgbClr val="000000"/>
                </a:solidFill>
                <a:latin typeface="Muli Regular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807416" y="496887"/>
            <a:ext cx="10775373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008037"/>
                </a:solidFill>
                <a:latin typeface="Amatic SC Bold"/>
              </a:rPr>
              <a:t>TEKNOLOJI BAĞIMLILIĞI DERKEN?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754700" y="5495939"/>
            <a:ext cx="442947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Muli Regular"/>
              </a:rPr>
              <a:t>Telefon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6325" y="9260175"/>
            <a:ext cx="4427694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Muli Regular"/>
              </a:rPr>
              <a:t>Sosyal Medya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930153" y="9378252"/>
            <a:ext cx="4427694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Muli Regular"/>
              </a:rPr>
              <a:t>İnternet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453632" y="9266872"/>
            <a:ext cx="4427694" cy="603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Muli Regular"/>
              </a:rPr>
              <a:t>Bilgisayar Oyunları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460983">
            <a:off x="1235743" y="6151559"/>
            <a:ext cx="1748898" cy="21998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810274">
            <a:off x="15425225" y="324206"/>
            <a:ext cx="1675438" cy="21074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53196" y="1159414"/>
            <a:ext cx="14181609" cy="85863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34838">
            <a:off x="3848543" y="679393"/>
            <a:ext cx="10590914" cy="211818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583274" y="1066800"/>
            <a:ext cx="10002742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Amatic SC Bold"/>
              </a:rPr>
              <a:t>TEKNOLOJİ BAĞIMLILIĞI BELİRTİLERİ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0084657">
            <a:off x="3221913" y="633590"/>
            <a:ext cx="541332" cy="5196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159206">
            <a:off x="8684084" y="4239076"/>
            <a:ext cx="662036" cy="11220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7483644">
            <a:off x="541517" y="9362339"/>
            <a:ext cx="509049" cy="4886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422455">
            <a:off x="887331" y="3746380"/>
            <a:ext cx="509049" cy="488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6383107">
            <a:off x="17308741" y="4581008"/>
            <a:ext cx="513645" cy="493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419102">
            <a:off x="16411918" y="7142291"/>
            <a:ext cx="927423" cy="132972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 l="20230" r="20230"/>
          <a:stretch>
            <a:fillRect/>
          </a:stretch>
        </p:blipFill>
        <p:spPr>
          <a:xfrm>
            <a:off x="11973998" y="3168372"/>
            <a:ext cx="3224035" cy="252151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rcRect r="887"/>
          <a:stretch>
            <a:fillRect/>
          </a:stretch>
        </p:blipFill>
        <p:spPr>
          <a:xfrm>
            <a:off x="7943762" y="2811993"/>
            <a:ext cx="2400475" cy="339924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604290" y="3004411"/>
            <a:ext cx="4334558" cy="288445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604290" y="6506005"/>
            <a:ext cx="4485016" cy="1684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8"/>
              </a:lnSpc>
            </a:pPr>
            <a:r>
              <a:rPr lang="en-US" sz="2413">
                <a:solidFill>
                  <a:srgbClr val="000000"/>
                </a:solidFill>
                <a:latin typeface="Muli Regular"/>
              </a:rPr>
              <a:t>Ruhsal ve</a:t>
            </a:r>
          </a:p>
          <a:p>
            <a:pPr algn="ctr">
              <a:lnSpc>
                <a:spcPts val="3378"/>
              </a:lnSpc>
            </a:pPr>
            <a:r>
              <a:rPr lang="en-US" sz="2413">
                <a:solidFill>
                  <a:srgbClr val="000000"/>
                </a:solidFill>
                <a:latin typeface="Arimo"/>
              </a:rPr>
              <a:t>bedensel sıkıntılara rağmen</a:t>
            </a:r>
          </a:p>
          <a:p>
            <a:pPr algn="ctr">
              <a:lnSpc>
                <a:spcPts val="3378"/>
              </a:lnSpc>
              <a:spcBef>
                <a:spcPct val="0"/>
              </a:spcBef>
            </a:pPr>
            <a:r>
              <a:rPr lang="en-US" sz="2413">
                <a:solidFill>
                  <a:srgbClr val="000000"/>
                </a:solidFill>
                <a:latin typeface="Arimo"/>
              </a:rPr>
              <a:t>teknolojiyi kullanmaya devam eder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44241" y="5841238"/>
            <a:ext cx="4962232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11625116" y="6248830"/>
            <a:ext cx="4962232" cy="195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Muli Regular"/>
              </a:rPr>
              <a:t>Bağımlı olduğu</a:t>
            </a:r>
          </a:p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Arimo"/>
              </a:rPr>
              <a:t>şeyle gittikçe</a:t>
            </a:r>
          </a:p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Arimo"/>
              </a:rPr>
              <a:t>daha çok vakit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Arimo"/>
              </a:rPr>
              <a:t>geçirmek ister.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662884" y="6496480"/>
            <a:ext cx="4962232" cy="1462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Muli Regular"/>
              </a:rPr>
              <a:t>Teknolojiyi istediği gibi kullanamazsa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Muli Regular"/>
              </a:rPr>
              <a:t>aksi, asabi ve öfkeli olur.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460983">
            <a:off x="1235743" y="6151559"/>
            <a:ext cx="1748898" cy="21998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810274">
            <a:off x="15425225" y="324206"/>
            <a:ext cx="1675438" cy="21074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53196" y="1159414"/>
            <a:ext cx="14181609" cy="85863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34838">
            <a:off x="3848543" y="679393"/>
            <a:ext cx="10590914" cy="211818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583274" y="1066800"/>
            <a:ext cx="10002742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Amatic SC Bold"/>
              </a:rPr>
              <a:t>TEKNOLOJİ BAĞIMLILIĞI BELİRTİLERİ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0084657">
            <a:off x="3221913" y="633590"/>
            <a:ext cx="541332" cy="5196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159206">
            <a:off x="8684084" y="4239076"/>
            <a:ext cx="662036" cy="11220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7483644">
            <a:off x="541517" y="9362339"/>
            <a:ext cx="509049" cy="4886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422455">
            <a:off x="887331" y="3746380"/>
            <a:ext cx="509049" cy="488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6383107">
            <a:off x="17308741" y="4581008"/>
            <a:ext cx="513645" cy="493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419102">
            <a:off x="16411918" y="7142291"/>
            <a:ext cx="927423" cy="132972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 l="6591" t="897" r="69673"/>
          <a:stretch>
            <a:fillRect/>
          </a:stretch>
        </p:blipFill>
        <p:spPr>
          <a:xfrm>
            <a:off x="2634189" y="2625843"/>
            <a:ext cx="2422769" cy="273655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454093" y="2625843"/>
            <a:ext cx="3201358" cy="28267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891539" y="2924784"/>
            <a:ext cx="5386211" cy="2437617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028700" y="5841238"/>
            <a:ext cx="5788072" cy="195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E11D23"/>
                </a:solidFill>
                <a:latin typeface="Muli Regular"/>
              </a:rPr>
              <a:t>Bağımlı olduğu</a:t>
            </a:r>
          </a:p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E11D23"/>
                </a:solidFill>
                <a:latin typeface="Arimo"/>
              </a:rPr>
              <a:t>şeyi kullanmazken</a:t>
            </a:r>
          </a:p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E11D23"/>
                </a:solidFill>
                <a:latin typeface="Arimo"/>
              </a:rPr>
              <a:t>bile onu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E11D23"/>
                </a:solidFill>
                <a:latin typeface="Arimo"/>
              </a:rPr>
              <a:t>düşünür.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44241" y="5841238"/>
            <a:ext cx="4962232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11937715" y="5844970"/>
            <a:ext cx="5249874" cy="195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E11D23"/>
                </a:solidFill>
                <a:latin typeface="Muli Regular"/>
              </a:rPr>
              <a:t>Sorumluluklarını</a:t>
            </a:r>
          </a:p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E11D23"/>
                </a:solidFill>
                <a:latin typeface="Arimo"/>
              </a:rPr>
              <a:t>yerine</a:t>
            </a:r>
          </a:p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E11D23"/>
                </a:solidFill>
                <a:latin typeface="Arimo"/>
              </a:rPr>
              <a:t>getirmekte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E11D23"/>
                </a:solidFill>
                <a:latin typeface="Arimo"/>
              </a:rPr>
              <a:t>zorlanır.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30115" y="5749306"/>
            <a:ext cx="5666102" cy="2948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>
                <a:solidFill>
                  <a:srgbClr val="004AAD"/>
                </a:solidFill>
                <a:latin typeface="Muli Regular"/>
              </a:rPr>
              <a:t>Bilgisayarda, tablette ve telefonda oyun oynarken </a:t>
            </a:r>
            <a:r>
              <a:rPr lang="en-US" sz="2800">
                <a:solidFill>
                  <a:srgbClr val="004AAD"/>
                </a:solidFill>
                <a:latin typeface="Arimo"/>
              </a:rPr>
              <a:t>ya da internette vakit geçirirken zamanın nasıl geçtiğini anlamıyorsak ve oyunu bırakamıyorsak bu bir uyarı</a:t>
            </a:r>
          </a:p>
          <a:p>
            <a:pPr>
              <a:lnSpc>
                <a:spcPts val="3919"/>
              </a:lnSpc>
            </a:pPr>
            <a:r>
              <a:rPr lang="en-US" sz="2800">
                <a:solidFill>
                  <a:srgbClr val="004AAD"/>
                </a:solidFill>
                <a:latin typeface="Arimo"/>
              </a:rPr>
              <a:t>işareti olabilir.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30364" y="1724845"/>
            <a:ext cx="2770185" cy="24780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81237">
            <a:off x="3716794" y="-72456"/>
            <a:ext cx="12760354" cy="255207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658417" y="-87768"/>
            <a:ext cx="13267943" cy="2325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66"/>
              </a:lnSpc>
              <a:spcBef>
                <a:spcPct val="0"/>
              </a:spcBef>
            </a:pPr>
            <a:r>
              <a:rPr lang="en-US" sz="13619">
                <a:solidFill>
                  <a:srgbClr val="000000"/>
                </a:solidFill>
                <a:latin typeface="Amatic SC Bold"/>
              </a:rPr>
              <a:t>KIMLER RISK ALTINDA?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437957">
            <a:off x="6796137" y="2571290"/>
            <a:ext cx="1321100" cy="11361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0359667">
            <a:off x="10164124" y="2892290"/>
            <a:ext cx="1321100" cy="11361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l="24681" t="19957" r="25654" b="19187"/>
          <a:stretch>
            <a:fillRect/>
          </a:stretch>
        </p:blipFill>
        <p:spPr>
          <a:xfrm rot="489684">
            <a:off x="8461607" y="2269562"/>
            <a:ext cx="1419676" cy="17396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8915872">
            <a:off x="15994003" y="7629196"/>
            <a:ext cx="424393" cy="40741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0084657">
            <a:off x="1076541" y="943740"/>
            <a:ext cx="541332" cy="5196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1460983">
            <a:off x="13581623" y="8548931"/>
            <a:ext cx="889855" cy="11193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306367" y="8839307"/>
            <a:ext cx="758759" cy="83798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4810274">
            <a:off x="16269011" y="257900"/>
            <a:ext cx="1675438" cy="21074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7483644">
            <a:off x="15198684" y="2867638"/>
            <a:ext cx="509049" cy="48868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2851397">
            <a:off x="17320633" y="9450263"/>
            <a:ext cx="319992" cy="30719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0019461">
            <a:off x="13132166" y="2805840"/>
            <a:ext cx="516571" cy="49590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6383107">
            <a:off x="18031177" y="5467478"/>
            <a:ext cx="513645" cy="493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345741">
            <a:off x="12100836" y="8176526"/>
            <a:ext cx="511678" cy="86725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1800043">
            <a:off x="16672999" y="2717974"/>
            <a:ext cx="567418" cy="62666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-10154087">
            <a:off x="15992066" y="3895523"/>
            <a:ext cx="489149" cy="8290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-1669974">
            <a:off x="1636787" y="2168645"/>
            <a:ext cx="530353" cy="89890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693431">
            <a:off x="3048616" y="2204439"/>
            <a:ext cx="826577" cy="118513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2910775" y="3601075"/>
            <a:ext cx="4791182" cy="4791182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380156" y="3996351"/>
            <a:ext cx="12702824" cy="6290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63209" lvl="1" indent="-481605">
              <a:lnSpc>
                <a:spcPts val="6245"/>
              </a:lnSpc>
              <a:buFont typeface="Arial"/>
              <a:buChar char="•"/>
            </a:pPr>
            <a:r>
              <a:rPr lang="en-US" sz="4461">
                <a:solidFill>
                  <a:srgbClr val="5E17EB"/>
                </a:solidFill>
                <a:latin typeface="Arimo"/>
              </a:rPr>
              <a:t>Spordan uzak duran ve hareketsiz yaşamı tercih edenleri</a:t>
            </a:r>
          </a:p>
          <a:p>
            <a:pPr marL="963209" lvl="1" indent="-481605">
              <a:lnSpc>
                <a:spcPts val="6245"/>
              </a:lnSpc>
              <a:buFont typeface="Arial"/>
              <a:buChar char="•"/>
            </a:pPr>
            <a:r>
              <a:rPr lang="en-US" sz="4461">
                <a:solidFill>
                  <a:srgbClr val="5E17EB"/>
                </a:solidFill>
                <a:latin typeface="Arimo"/>
              </a:rPr>
              <a:t>Olumsuz ve bağımlı arkadaş çevresi bulunanlar</a:t>
            </a:r>
          </a:p>
          <a:p>
            <a:pPr marL="963209" lvl="1" indent="-481605">
              <a:lnSpc>
                <a:spcPts val="6245"/>
              </a:lnSpc>
              <a:buFont typeface="Arial"/>
              <a:buChar char="•"/>
            </a:pPr>
            <a:r>
              <a:rPr lang="en-US" sz="4461">
                <a:solidFill>
                  <a:srgbClr val="5E17EB"/>
                </a:solidFill>
                <a:latin typeface="Arimo"/>
              </a:rPr>
              <a:t>Ders başarısı sürekli düşük olan ya da okul dışı faaliyetlere karşı isteksiz olanlar,</a:t>
            </a:r>
          </a:p>
          <a:p>
            <a:pPr marL="963210" lvl="1" indent="-481605">
              <a:lnSpc>
                <a:spcPts val="6245"/>
              </a:lnSpc>
              <a:buFont typeface="Arial"/>
              <a:buChar char="•"/>
            </a:pPr>
            <a:r>
              <a:rPr lang="en-US" sz="4461">
                <a:solidFill>
                  <a:srgbClr val="5E17EB"/>
                </a:solidFill>
                <a:latin typeface="Arimo"/>
              </a:rPr>
              <a:t>Arkadaş edinme, iletişim kurma ve iletişimi devam ettirme becerileri az olanlar.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B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2765127" y="-1361857"/>
            <a:ext cx="5635443" cy="135942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0590564" y="2811244"/>
            <a:ext cx="7704150" cy="46645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533004" y="779218"/>
            <a:ext cx="5421526" cy="788846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792321" y="1291425"/>
            <a:ext cx="4624732" cy="6562905"/>
            <a:chOff x="0" y="0"/>
            <a:chExt cx="3539490" cy="5022850"/>
          </a:xfrm>
        </p:grpSpPr>
        <p:sp>
          <p:nvSpPr>
            <p:cNvPr id="6" name="Freeform 6"/>
            <p:cNvSpPr/>
            <p:nvPr/>
          </p:nvSpPr>
          <p:spPr>
            <a:xfrm>
              <a:off x="-3810" y="0"/>
              <a:ext cx="3550920" cy="5024120"/>
            </a:xfrm>
            <a:custGeom>
              <a:avLst/>
              <a:gdLst/>
              <a:ahLst/>
              <a:cxnLst/>
              <a:rect l="l" t="t" r="r" b="b"/>
              <a:pathLst>
                <a:path w="3550920" h="5024120">
                  <a:moveTo>
                    <a:pt x="3539490" y="4999990"/>
                  </a:moveTo>
                  <a:lnTo>
                    <a:pt x="3464560" y="4999990"/>
                  </a:lnTo>
                  <a:lnTo>
                    <a:pt x="3406140" y="4969510"/>
                  </a:lnTo>
                  <a:lnTo>
                    <a:pt x="222250" y="4992370"/>
                  </a:lnTo>
                  <a:lnTo>
                    <a:pt x="163830" y="5022850"/>
                  </a:lnTo>
                  <a:lnTo>
                    <a:pt x="7620" y="5024120"/>
                  </a:lnTo>
                  <a:lnTo>
                    <a:pt x="7620" y="3315970"/>
                  </a:lnTo>
                  <a:cubicBezTo>
                    <a:pt x="7620" y="3315970"/>
                    <a:pt x="0" y="2907030"/>
                    <a:pt x="7620" y="2654300"/>
                  </a:cubicBezTo>
                  <a:cubicBezTo>
                    <a:pt x="15240" y="2401570"/>
                    <a:pt x="7620" y="2263140"/>
                    <a:pt x="7620" y="2263140"/>
                  </a:cubicBezTo>
                  <a:lnTo>
                    <a:pt x="6350" y="934720"/>
                  </a:lnTo>
                  <a:lnTo>
                    <a:pt x="5080" y="0"/>
                  </a:lnTo>
                  <a:lnTo>
                    <a:pt x="440690" y="0"/>
                  </a:lnTo>
                  <a:lnTo>
                    <a:pt x="528320" y="41910"/>
                  </a:lnTo>
                  <a:cubicBezTo>
                    <a:pt x="528320" y="41910"/>
                    <a:pt x="1480820" y="19050"/>
                    <a:pt x="1704340" y="38100"/>
                  </a:cubicBezTo>
                  <a:cubicBezTo>
                    <a:pt x="1927860" y="57150"/>
                    <a:pt x="3208020" y="41910"/>
                    <a:pt x="3208020" y="41910"/>
                  </a:cubicBezTo>
                  <a:lnTo>
                    <a:pt x="3260090" y="0"/>
                  </a:lnTo>
                  <a:lnTo>
                    <a:pt x="3539490" y="0"/>
                  </a:lnTo>
                  <a:lnTo>
                    <a:pt x="3539490" y="1129030"/>
                  </a:lnTo>
                  <a:cubicBezTo>
                    <a:pt x="3539490" y="1129030"/>
                    <a:pt x="3547110" y="2181860"/>
                    <a:pt x="3539490" y="2479040"/>
                  </a:cubicBezTo>
                  <a:cubicBezTo>
                    <a:pt x="3531870" y="2776220"/>
                    <a:pt x="3539490" y="3577590"/>
                    <a:pt x="3539490" y="3577590"/>
                  </a:cubicBezTo>
                  <a:cubicBezTo>
                    <a:pt x="3539490" y="3577590"/>
                    <a:pt x="3550920" y="3818890"/>
                    <a:pt x="3539490" y="3977640"/>
                  </a:cubicBezTo>
                  <a:cubicBezTo>
                    <a:pt x="3528060" y="4138930"/>
                    <a:pt x="3539490" y="4999990"/>
                    <a:pt x="3539490" y="4999990"/>
                  </a:cubicBezTo>
                  <a:close/>
                </a:path>
              </a:pathLst>
            </a:custGeom>
            <a:blipFill>
              <a:blip r:embed="rId5"/>
              <a:stretch>
                <a:fillRect l="11" t="-6274" r="-35" b="-6299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319467" y="3206061"/>
            <a:ext cx="10871592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9458" lvl="1" indent="-344729">
              <a:lnSpc>
                <a:spcPts val="4470"/>
              </a:lnSpc>
              <a:buFont typeface="Arial"/>
              <a:buChar char="•"/>
            </a:pPr>
            <a:r>
              <a:rPr lang="en-US" sz="3193" dirty="0" err="1">
                <a:solidFill>
                  <a:srgbClr val="000000"/>
                </a:solidFill>
                <a:latin typeface="Muli Regular"/>
              </a:rPr>
              <a:t>Aileleri</a:t>
            </a:r>
            <a:r>
              <a:rPr lang="en-US" sz="3193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uli Regular" charset="-94"/>
              </a:rPr>
              <a:t>teknolojiyi</a:t>
            </a:r>
            <a:r>
              <a:rPr lang="en-US" sz="3200" dirty="0">
                <a:solidFill>
                  <a:srgbClr val="000000"/>
                </a:solidFill>
                <a:latin typeface="Muli Regular" charset="-9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uli Regular" charset="-94"/>
              </a:rPr>
              <a:t>olumsuz</a:t>
            </a:r>
            <a:r>
              <a:rPr lang="en-US" sz="3200" dirty="0">
                <a:solidFill>
                  <a:srgbClr val="000000"/>
                </a:solidFill>
                <a:latin typeface="Muli Regular" charset="-9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uli Regular" charset="-94"/>
              </a:rPr>
              <a:t>ve</a:t>
            </a:r>
            <a:r>
              <a:rPr lang="en-US" sz="3200" dirty="0">
                <a:solidFill>
                  <a:srgbClr val="000000"/>
                </a:solidFill>
                <a:latin typeface="Muli Regular" charset="-9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uli Regular" charset="-94"/>
              </a:rPr>
              <a:t>bilinçsiz</a:t>
            </a:r>
            <a:r>
              <a:rPr lang="en-US" sz="3200" dirty="0">
                <a:solidFill>
                  <a:srgbClr val="000000"/>
                </a:solidFill>
                <a:latin typeface="Muli Regular" charset="-9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uli Regular" charset="-94"/>
              </a:rPr>
              <a:t>kullanan</a:t>
            </a:r>
            <a:r>
              <a:rPr lang="en-US" sz="3200" dirty="0">
                <a:solidFill>
                  <a:srgbClr val="000000"/>
                </a:solidFill>
                <a:latin typeface="Muli Regular" charset="-94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uli Regular" charset="-94"/>
              </a:rPr>
              <a:t>bireyler</a:t>
            </a:r>
            <a:r>
              <a:rPr lang="en-US" sz="3200" dirty="0">
                <a:solidFill>
                  <a:srgbClr val="000000"/>
                </a:solidFill>
                <a:latin typeface="Muli Regular" charset="-94"/>
              </a:rPr>
              <a:t>,</a:t>
            </a:r>
          </a:p>
          <a:p>
            <a:pPr marL="689458" lvl="1" indent="-344729">
              <a:lnSpc>
                <a:spcPts val="4470"/>
              </a:lnSpc>
              <a:buFont typeface="Arial"/>
              <a:buChar char="•"/>
            </a:pPr>
            <a:r>
              <a:rPr lang="en-US" sz="3193" dirty="0" err="1">
                <a:solidFill>
                  <a:srgbClr val="000000"/>
                </a:solidFill>
                <a:latin typeface="Muli Regular"/>
              </a:rPr>
              <a:t>Sosyal</a:t>
            </a:r>
            <a:r>
              <a:rPr lang="en-US" sz="3193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193" dirty="0" err="1">
                <a:solidFill>
                  <a:srgbClr val="000000"/>
                </a:solidFill>
                <a:latin typeface="Muli Regular"/>
              </a:rPr>
              <a:t>lişkilerinde</a:t>
            </a:r>
            <a:r>
              <a:rPr lang="en-US" sz="3193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193" dirty="0" err="1">
                <a:solidFill>
                  <a:srgbClr val="000000"/>
                </a:solidFill>
                <a:latin typeface="Muli Regular"/>
              </a:rPr>
              <a:t>kendini</a:t>
            </a:r>
            <a:r>
              <a:rPr lang="en-US" sz="3193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193" dirty="0" err="1">
                <a:solidFill>
                  <a:srgbClr val="000000"/>
                </a:solidFill>
                <a:latin typeface="Muli Regular"/>
              </a:rPr>
              <a:t>ifade</a:t>
            </a:r>
            <a:r>
              <a:rPr lang="en-US" sz="3193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193" dirty="0" err="1">
                <a:solidFill>
                  <a:srgbClr val="000000"/>
                </a:solidFill>
                <a:latin typeface="Muli Regular"/>
              </a:rPr>
              <a:t>etmekte</a:t>
            </a:r>
            <a:r>
              <a:rPr lang="en-US" sz="3193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193" dirty="0" err="1">
                <a:solidFill>
                  <a:srgbClr val="000000"/>
                </a:solidFill>
                <a:latin typeface="Muli Regular"/>
              </a:rPr>
              <a:t>güçlük</a:t>
            </a:r>
            <a:r>
              <a:rPr lang="en-US" sz="3193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193" dirty="0" err="1">
                <a:solidFill>
                  <a:srgbClr val="000000"/>
                </a:solidFill>
                <a:latin typeface="Muli Regular"/>
              </a:rPr>
              <a:t>yaşayanlar</a:t>
            </a:r>
            <a:endParaRPr lang="en-US" sz="3193" dirty="0">
              <a:solidFill>
                <a:srgbClr val="000000"/>
              </a:solidFill>
              <a:latin typeface="Muli Regular"/>
            </a:endParaRPr>
          </a:p>
          <a:p>
            <a:pPr marL="689458" lvl="1" indent="-344729">
              <a:lnSpc>
                <a:spcPts val="4470"/>
              </a:lnSpc>
              <a:buFont typeface="Arial"/>
              <a:buChar char="•"/>
            </a:pPr>
            <a:r>
              <a:rPr lang="en-US" sz="3193" dirty="0" err="1">
                <a:solidFill>
                  <a:srgbClr val="000000"/>
                </a:solidFill>
                <a:latin typeface="Muli Regular"/>
              </a:rPr>
              <a:t>Aile</a:t>
            </a:r>
            <a:r>
              <a:rPr lang="en-US" sz="3193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193" dirty="0" err="1">
                <a:solidFill>
                  <a:srgbClr val="000000"/>
                </a:solidFill>
                <a:latin typeface="Muli Regular"/>
              </a:rPr>
              <a:t>içi</a:t>
            </a:r>
            <a:r>
              <a:rPr lang="en-US" sz="3193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193" dirty="0" err="1">
                <a:solidFill>
                  <a:srgbClr val="000000"/>
                </a:solidFill>
                <a:latin typeface="Muli Regular"/>
              </a:rPr>
              <a:t>çatışmalar</a:t>
            </a:r>
            <a:r>
              <a:rPr lang="en-US" sz="3193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193" dirty="0" err="1">
                <a:solidFill>
                  <a:srgbClr val="000000"/>
                </a:solidFill>
                <a:latin typeface="Muli Regular"/>
              </a:rPr>
              <a:t>yaşayan</a:t>
            </a:r>
            <a:r>
              <a:rPr lang="en-US" sz="3193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3193" dirty="0" err="1">
                <a:solidFill>
                  <a:srgbClr val="000000"/>
                </a:solidFill>
                <a:latin typeface="Muli Regular"/>
              </a:rPr>
              <a:t>sağlıklı</a:t>
            </a:r>
            <a:r>
              <a:rPr lang="en-US" sz="3193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193" dirty="0" err="1">
                <a:solidFill>
                  <a:srgbClr val="000000"/>
                </a:solidFill>
                <a:latin typeface="Muli Regular"/>
              </a:rPr>
              <a:t>iletişimi</a:t>
            </a:r>
            <a:r>
              <a:rPr lang="en-US" sz="3193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193" dirty="0" err="1">
                <a:solidFill>
                  <a:srgbClr val="000000"/>
                </a:solidFill>
                <a:latin typeface="Muli Regular"/>
              </a:rPr>
              <a:t>olmayan</a:t>
            </a:r>
            <a:r>
              <a:rPr lang="en-US" sz="3193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193" dirty="0" err="1">
                <a:solidFill>
                  <a:srgbClr val="000000"/>
                </a:solidFill>
                <a:latin typeface="Muli Regular"/>
              </a:rPr>
              <a:t>aile</a:t>
            </a:r>
            <a:r>
              <a:rPr lang="en-US" sz="3193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193" dirty="0" err="1">
                <a:solidFill>
                  <a:srgbClr val="000000"/>
                </a:solidFill>
                <a:latin typeface="Muli Regular"/>
              </a:rPr>
              <a:t>üyeleri</a:t>
            </a:r>
            <a:endParaRPr lang="en-US" sz="3193" dirty="0">
              <a:solidFill>
                <a:srgbClr val="000000"/>
              </a:solidFill>
              <a:latin typeface="Muli Regular"/>
            </a:endParaRPr>
          </a:p>
          <a:p>
            <a:pPr marL="689458" lvl="1" indent="-344729">
              <a:lnSpc>
                <a:spcPts val="4470"/>
              </a:lnSpc>
              <a:buFont typeface="Arial"/>
              <a:buChar char="•"/>
            </a:pPr>
            <a:r>
              <a:rPr lang="en-US" sz="3193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193" dirty="0" err="1">
                <a:solidFill>
                  <a:srgbClr val="000000"/>
                </a:solidFill>
                <a:latin typeface="Muli Regular"/>
              </a:rPr>
              <a:t>Hayatlarında</a:t>
            </a:r>
            <a:r>
              <a:rPr lang="en-US" sz="3193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193" dirty="0" err="1">
                <a:solidFill>
                  <a:srgbClr val="000000"/>
                </a:solidFill>
                <a:latin typeface="Muli Regular"/>
              </a:rPr>
              <a:t>kaliteli</a:t>
            </a:r>
            <a:r>
              <a:rPr lang="en-US" sz="3193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193" dirty="0" err="1">
                <a:solidFill>
                  <a:srgbClr val="000000"/>
                </a:solidFill>
                <a:latin typeface="Muli Regular"/>
              </a:rPr>
              <a:t>vakit</a:t>
            </a:r>
            <a:r>
              <a:rPr lang="en-US" sz="3193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193" dirty="0" err="1">
                <a:solidFill>
                  <a:srgbClr val="000000"/>
                </a:solidFill>
                <a:latin typeface="Muli Regular"/>
              </a:rPr>
              <a:t>geçirebileceği</a:t>
            </a:r>
            <a:r>
              <a:rPr lang="en-US" sz="3193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193" dirty="0" err="1">
                <a:solidFill>
                  <a:srgbClr val="000000"/>
                </a:solidFill>
                <a:latin typeface="Muli Regular"/>
              </a:rPr>
              <a:t>aktiviteler</a:t>
            </a:r>
            <a:r>
              <a:rPr lang="en-US" sz="3193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193" dirty="0" err="1">
                <a:solidFill>
                  <a:srgbClr val="000000"/>
                </a:solidFill>
                <a:latin typeface="Muli Regular"/>
              </a:rPr>
              <a:t>bulunmayan</a:t>
            </a:r>
            <a:endParaRPr lang="en-US" sz="3193" dirty="0">
              <a:solidFill>
                <a:srgbClr val="000000"/>
              </a:solidFill>
              <a:latin typeface="Muli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34196" y="720005"/>
            <a:ext cx="9897153" cy="128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22"/>
              </a:lnSpc>
            </a:pPr>
            <a:r>
              <a:rPr lang="en-US" sz="8929">
                <a:solidFill>
                  <a:srgbClr val="000000"/>
                </a:solidFill>
                <a:latin typeface="Amatic SC Bold"/>
              </a:rPr>
              <a:t>KIMLER RISK ALTINDA?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0084657">
            <a:off x="3468471" y="1680602"/>
            <a:ext cx="541332" cy="5196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4810274">
            <a:off x="1020104" y="8204565"/>
            <a:ext cx="1675438" cy="21074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851397">
            <a:off x="10850024" y="2008572"/>
            <a:ext cx="319992" cy="30719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019461">
            <a:off x="17308486" y="743740"/>
            <a:ext cx="516571" cy="4959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1800043">
            <a:off x="10907350" y="8454140"/>
            <a:ext cx="567418" cy="6266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-1669974">
            <a:off x="7286577" y="612038"/>
            <a:ext cx="530353" cy="89890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7483644">
            <a:off x="4148934" y="8357039"/>
            <a:ext cx="509049" cy="48868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839255">
            <a:off x="7718892" y="8992181"/>
            <a:ext cx="554415" cy="53223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-2419102">
            <a:off x="16795589" y="5492859"/>
            <a:ext cx="927423" cy="13297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395874" y="4135988"/>
            <a:ext cx="6319789" cy="38263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11462">
            <a:off x="1580140" y="2994507"/>
            <a:ext cx="4164177" cy="60589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5784423" y="4135988"/>
            <a:ext cx="6319789" cy="38263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11462">
            <a:off x="7128258" y="2969346"/>
            <a:ext cx="4164177" cy="60589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1172971" y="4110828"/>
            <a:ext cx="6319789" cy="38263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11462">
            <a:off x="12357237" y="2969346"/>
            <a:ext cx="4164177" cy="60589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252589">
            <a:off x="11046612" y="2680649"/>
            <a:ext cx="516571" cy="4959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6383107">
            <a:off x="12003300" y="8937345"/>
            <a:ext cx="513645" cy="493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154087">
            <a:off x="974625" y="4276046"/>
            <a:ext cx="489149" cy="8290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994872" y="9183895"/>
            <a:ext cx="2449855" cy="87303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402612" y="325268"/>
            <a:ext cx="15615468" cy="1502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59"/>
              </a:lnSpc>
            </a:pPr>
            <a:r>
              <a:rPr lang="en-US" sz="10508">
                <a:solidFill>
                  <a:srgbClr val="000000"/>
                </a:solidFill>
                <a:latin typeface="Amatic SC Bold"/>
              </a:rPr>
              <a:t>SÜREÇ NASIL BAŞLAR?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857490" y="9209055"/>
            <a:ext cx="2449855" cy="87303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2039023">
            <a:off x="15386842" y="3692312"/>
            <a:ext cx="3262477" cy="97874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717226" y="3319724"/>
            <a:ext cx="2915139" cy="5079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3"/>
              </a:lnSpc>
            </a:pPr>
            <a:r>
              <a:rPr lang="en-US" sz="2430" spc="72">
                <a:solidFill>
                  <a:srgbClr val="000000"/>
                </a:solidFill>
                <a:latin typeface="Muli Bold"/>
              </a:rPr>
              <a:t>Can sıkıntısını giderecek</a:t>
            </a:r>
          </a:p>
          <a:p>
            <a:pPr algn="ctr">
              <a:lnSpc>
                <a:spcPts val="3403"/>
              </a:lnSpc>
            </a:pPr>
            <a:r>
              <a:rPr lang="en-US" sz="1215" spc="36">
                <a:solidFill>
                  <a:srgbClr val="000000"/>
                </a:solidFill>
                <a:latin typeface="Arimo"/>
              </a:rPr>
              <a:t>daha aktif, daha verimli ve faydalı</a:t>
            </a:r>
          </a:p>
          <a:p>
            <a:pPr algn="ctr">
              <a:lnSpc>
                <a:spcPts val="3403"/>
              </a:lnSpc>
            </a:pPr>
            <a:r>
              <a:rPr lang="en-US" sz="1215" spc="36">
                <a:solidFill>
                  <a:srgbClr val="000000"/>
                </a:solidFill>
                <a:latin typeface="Arimo"/>
              </a:rPr>
              <a:t>uğraşlar bulamamakla ve</a:t>
            </a:r>
          </a:p>
          <a:p>
            <a:pPr algn="ctr">
              <a:lnSpc>
                <a:spcPts val="3403"/>
              </a:lnSpc>
            </a:pPr>
            <a:r>
              <a:rPr lang="en-US" sz="1215" spc="36">
                <a:solidFill>
                  <a:srgbClr val="000000"/>
                </a:solidFill>
                <a:latin typeface="Arimo"/>
              </a:rPr>
              <a:t>sonunda teknolojik aygıtlarla</a:t>
            </a:r>
          </a:p>
          <a:p>
            <a:pPr algn="ctr">
              <a:lnSpc>
                <a:spcPts val="3403"/>
              </a:lnSpc>
            </a:pPr>
            <a:r>
              <a:rPr lang="en-US" sz="1215" spc="36">
                <a:solidFill>
                  <a:srgbClr val="000000"/>
                </a:solidFill>
                <a:latin typeface="Arimo"/>
              </a:rPr>
              <a:t>baş başa geçirilen zamanla</a:t>
            </a:r>
          </a:p>
          <a:p>
            <a:pPr marL="0" lvl="0" indent="0" algn="ctr">
              <a:lnSpc>
                <a:spcPts val="3403"/>
              </a:lnSpc>
              <a:spcBef>
                <a:spcPct val="0"/>
              </a:spcBef>
            </a:pPr>
            <a:r>
              <a:rPr lang="en-US" sz="1215" spc="36">
                <a:solidFill>
                  <a:srgbClr val="000000"/>
                </a:solidFill>
                <a:latin typeface="Arimo"/>
              </a:rPr>
              <a:t>devam eder.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16666" y="4861494"/>
            <a:ext cx="2878206" cy="188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 spc="107">
                <a:solidFill>
                  <a:srgbClr val="000000"/>
                </a:solidFill>
                <a:latin typeface="Muli Bold"/>
              </a:rPr>
              <a:t>ÖNCE CAN SIKINTISI İLE BAŞLAR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569108" y="4851187"/>
            <a:ext cx="3309321" cy="167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60"/>
              </a:lnSpc>
              <a:spcBef>
                <a:spcPct val="0"/>
              </a:spcBef>
            </a:pPr>
            <a:r>
              <a:rPr lang="en-US" sz="4829" spc="144">
                <a:solidFill>
                  <a:srgbClr val="000000"/>
                </a:solidFill>
                <a:latin typeface="Muli Bold"/>
              </a:rPr>
              <a:t>ve SONRA....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395874" y="4135988"/>
            <a:ext cx="6319789" cy="38263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11462">
            <a:off x="1580140" y="2994507"/>
            <a:ext cx="4164177" cy="60589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5784423" y="4135988"/>
            <a:ext cx="6319789" cy="38263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11462">
            <a:off x="7128258" y="2969346"/>
            <a:ext cx="4164177" cy="60589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1172971" y="4110828"/>
            <a:ext cx="6319789" cy="38263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11462">
            <a:off x="12357237" y="2969346"/>
            <a:ext cx="4164177" cy="60589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252589">
            <a:off x="11046612" y="2680649"/>
            <a:ext cx="516571" cy="4959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6383107">
            <a:off x="12003300" y="8937345"/>
            <a:ext cx="513645" cy="493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154087">
            <a:off x="974625" y="4276046"/>
            <a:ext cx="489149" cy="8290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994872" y="9183895"/>
            <a:ext cx="2449855" cy="87303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28700" y="961205"/>
            <a:ext cx="12710932" cy="1233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09"/>
              </a:lnSpc>
            </a:pPr>
            <a:r>
              <a:rPr lang="en-US" sz="8554">
                <a:solidFill>
                  <a:srgbClr val="000000"/>
                </a:solidFill>
                <a:latin typeface="Amatic SC Bold"/>
              </a:rPr>
              <a:t>İLK ADIM MERAKLA BAŞLAR...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857490" y="9209055"/>
            <a:ext cx="2449855" cy="87303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752777" y="3794276"/>
            <a:ext cx="2915139" cy="4462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96">
                <a:solidFill>
                  <a:srgbClr val="000000"/>
                </a:solidFill>
                <a:latin typeface="Muli Bold"/>
              </a:rPr>
              <a:t>ÜÇÜNCÜ ADIM</a:t>
            </a:r>
          </a:p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 spc="96">
                <a:solidFill>
                  <a:srgbClr val="000000"/>
                </a:solidFill>
                <a:latin typeface="Muli Bold"/>
              </a:rPr>
              <a:t>EĞLENMEK VE PROBLEMLERDEN KAÇMAK İÇİN KULLANIM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16666" y="4861494"/>
            <a:ext cx="2878206" cy="188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spc="107">
                <a:solidFill>
                  <a:srgbClr val="000000"/>
                </a:solidFill>
                <a:latin typeface="Muli Bold"/>
              </a:rPr>
              <a:t>İKİNCİ ADIM 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 spc="107">
                <a:solidFill>
                  <a:srgbClr val="000000"/>
                </a:solidFill>
                <a:latin typeface="Muli Bold"/>
              </a:rPr>
              <a:t>SOSYAL KULLANIM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748160" y="4151934"/>
            <a:ext cx="3921045" cy="3001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71"/>
              </a:lnSpc>
            </a:pPr>
            <a:r>
              <a:rPr lang="en-US" sz="4265" spc="127">
                <a:solidFill>
                  <a:srgbClr val="000000"/>
                </a:solidFill>
                <a:latin typeface="Muli Bold"/>
              </a:rPr>
              <a:t>DÖRDÜNCÜ ADIM </a:t>
            </a:r>
          </a:p>
          <a:p>
            <a:pPr marL="0" lvl="0" indent="0" algn="l">
              <a:lnSpc>
                <a:spcPts val="5971"/>
              </a:lnSpc>
              <a:spcBef>
                <a:spcPct val="0"/>
              </a:spcBef>
            </a:pPr>
            <a:r>
              <a:rPr lang="en-US" sz="4265" spc="127">
                <a:solidFill>
                  <a:srgbClr val="000000"/>
                </a:solidFill>
                <a:latin typeface="Muli Bold"/>
              </a:rPr>
              <a:t>BAĞIMLI KULLANIM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572</Words>
  <Application>Microsoft Office PowerPoint</Application>
  <PresentationFormat>Özel</PresentationFormat>
  <Paragraphs>129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4" baseType="lpstr">
      <vt:lpstr>Arial</vt:lpstr>
      <vt:lpstr>DejaVu Serif</vt:lpstr>
      <vt:lpstr>Muli Bold</vt:lpstr>
      <vt:lpstr>Arimo</vt:lpstr>
      <vt:lpstr>Muli Regular</vt:lpstr>
      <vt:lpstr>Amatic SC</vt:lpstr>
      <vt:lpstr>Alata Bold</vt:lpstr>
      <vt:lpstr>Muli Regular Bold</vt:lpstr>
      <vt:lpstr>Alata</vt:lpstr>
      <vt:lpstr>Amatic SC Bold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ŞEHİT ÖĞRETMEN MUSTAFA GÜMÜŞ ORTAOKULU/İHO</dc:title>
  <cp:lastModifiedBy>Pc</cp:lastModifiedBy>
  <cp:revision>6</cp:revision>
  <dcterms:created xsi:type="dcterms:W3CDTF">2006-08-16T00:00:00Z</dcterms:created>
  <dcterms:modified xsi:type="dcterms:W3CDTF">2021-05-26T08:49:46Z</dcterms:modified>
  <dc:identifier>DAEOtKPo_VQ</dc:identifier>
</cp:coreProperties>
</file>