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0" r:id="rId2"/>
    <p:sldId id="264" r:id="rId3"/>
    <p:sldId id="378" r:id="rId4"/>
    <p:sldId id="393" r:id="rId5"/>
    <p:sldId id="381" r:id="rId6"/>
    <p:sldId id="379" r:id="rId7"/>
    <p:sldId id="390" r:id="rId8"/>
    <p:sldId id="394" r:id="rId9"/>
    <p:sldId id="382" r:id="rId10"/>
    <p:sldId id="383" r:id="rId11"/>
    <p:sldId id="385" r:id="rId12"/>
    <p:sldId id="395" r:id="rId13"/>
    <p:sldId id="386" r:id="rId14"/>
    <p:sldId id="391" r:id="rId15"/>
    <p:sldId id="387" r:id="rId16"/>
    <p:sldId id="388" r:id="rId17"/>
    <p:sldId id="396" r:id="rId18"/>
    <p:sldId id="397" r:id="rId19"/>
    <p:sldId id="392" r:id="rId20"/>
    <p:sldId id="399" r:id="rId21"/>
    <p:sldId id="267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510"/>
    <a:srgbClr val="FEC200"/>
    <a:srgbClr val="E6AF00"/>
    <a:srgbClr val="FB85D4"/>
    <a:srgbClr val="FCA6DF"/>
    <a:srgbClr val="424242"/>
    <a:srgbClr val="18CAC2"/>
    <a:srgbClr val="D9D9D9"/>
    <a:srgbClr val="8FAADC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9" autoAdjust="0"/>
    <p:restoredTop sz="95405" autoAdjust="0"/>
  </p:normalViewPr>
  <p:slideViewPr>
    <p:cSldViewPr showGuides="1">
      <p:cViewPr>
        <p:scale>
          <a:sx n="73" d="100"/>
          <a:sy n="73" d="100"/>
        </p:scale>
        <p:origin x="-248" y="96"/>
      </p:cViewPr>
      <p:guideLst>
        <p:guide orient="horz" pos="2160"/>
        <p:guide pos="3840"/>
        <p:guide pos="39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410A-F33F-4AB4-852F-D1CE6502B2C4}" type="datetimeFigureOut">
              <a:rPr lang="vi-VN" smtClean="0"/>
              <a:pPr/>
              <a:t>30/11/2020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3FDB-E1FF-41D5-9DDE-74331BAB0AA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31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886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657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99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157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373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067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273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639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023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0" y="628579"/>
            <a:ext cx="11471920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02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90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793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02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3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4"/>
          <p:cNvGrpSpPr>
            <a:grpSpLocks/>
          </p:cNvGrpSpPr>
          <p:nvPr userDrawn="1"/>
        </p:nvGrpSpPr>
        <p:grpSpPr bwMode="auto">
          <a:xfrm>
            <a:off x="-9600" y="500528"/>
            <a:ext cx="12217400" cy="671101"/>
            <a:chOff x="0" y="242094"/>
            <a:chExt cx="9163025" cy="564356"/>
          </a:xfrm>
        </p:grpSpPr>
        <p:grpSp>
          <p:nvGrpSpPr>
            <p:cNvPr id="25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32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3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8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 userDrawn="1"/>
        </p:nvSpPr>
        <p:spPr>
          <a:xfrm>
            <a:off x="10992544" y="71911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0992544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10992544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10272464" y="663642"/>
            <a:ext cx="645677" cy="533110"/>
            <a:chOff x="473446" y="6325727"/>
            <a:chExt cx="645677" cy="533110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6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549026" y="6381328"/>
              <a:ext cx="4992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smtClean="0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85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-21538" y="3068961"/>
            <a:ext cx="12192000" cy="273630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LİSELERE GEÇİŞ SİSTEMİ</a:t>
            </a:r>
            <a:endParaRPr lang="en-US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159896" y="463791"/>
            <a:ext cx="561662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9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LGS</a:t>
            </a:r>
            <a:endParaRPr lang="tr-TR" sz="199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3800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3600400" cy="4896544"/>
          </a:xfrm>
          <a:prstGeom prst="rect">
            <a:avLst/>
          </a:prstGeom>
          <a:pattFill prst="pct30">
            <a:fgClr>
              <a:srgbClr val="FB85D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SORULAR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799856" y="1687024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orular çoktan seçmeli TEST şeklinde  olacak.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47" name="Grup 46"/>
          <p:cNvGrpSpPr/>
          <p:nvPr/>
        </p:nvGrpSpPr>
        <p:grpSpPr>
          <a:xfrm>
            <a:off x="623392" y="1938536"/>
            <a:ext cx="936104" cy="4277072"/>
            <a:chOff x="623392" y="1938536"/>
            <a:chExt cx="936104" cy="4277072"/>
          </a:xfrm>
        </p:grpSpPr>
        <p:sp>
          <p:nvSpPr>
            <p:cNvPr id="4" name="Oval 3"/>
            <p:cNvSpPr/>
            <p:nvPr/>
          </p:nvSpPr>
          <p:spPr>
            <a:xfrm>
              <a:off x="623392" y="3018656"/>
              <a:ext cx="914400" cy="914400"/>
            </a:xfrm>
            <a:prstGeom prst="ellipse">
              <a:avLst/>
            </a:prstGeom>
            <a:ln w="762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Oval 38"/>
            <p:cNvSpPr/>
            <p:nvPr/>
          </p:nvSpPr>
          <p:spPr>
            <a:xfrm>
              <a:off x="645096" y="1938536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Oval 39"/>
            <p:cNvSpPr/>
            <p:nvPr/>
          </p:nvSpPr>
          <p:spPr>
            <a:xfrm>
              <a:off x="645096" y="4149080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Oval 40"/>
            <p:cNvSpPr/>
            <p:nvPr/>
          </p:nvSpPr>
          <p:spPr>
            <a:xfrm>
              <a:off x="645096" y="5301208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1847528" y="1929606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847528" y="30418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1847528" y="416185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5" name="Dikdörtgen 44"/>
          <p:cNvSpPr/>
          <p:nvPr/>
        </p:nvSpPr>
        <p:spPr>
          <a:xfrm>
            <a:off x="1847528" y="5241974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4799856" y="3730967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 yanlış cevap 1 Doğruyu götürecek.</a:t>
            </a:r>
            <a:endParaRPr lang="en-US" sz="4000" b="1" i="1" dirty="0">
              <a:solidFill>
                <a:schemeClr val="accent3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42" grpId="0"/>
      <p:bldP spid="43" grpId="0"/>
      <p:bldP spid="44" grpId="0"/>
      <p:bldP spid="45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KAÇ OTURUM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312024" y="2780928"/>
            <a:ext cx="5407484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 sayısal ve sözel  bölümden oluşacak.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SÜRESİ VE BAŞLAMA SAATİ?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Users\muhammed\Desktop\ata deneme sınavı nisan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844824"/>
            <a:ext cx="2736304" cy="3183584"/>
          </a:xfrm>
          <a:prstGeom prst="rect">
            <a:avLst/>
          </a:prstGeom>
          <a:noFill/>
        </p:spPr>
      </p:pic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3863752" y="4221088"/>
          <a:ext cx="7920880" cy="1960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248"/>
                <a:gridCol w="1569775"/>
                <a:gridCol w="2091112"/>
                <a:gridCol w="2027745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Sayısal</a:t>
                      </a:r>
                      <a:r>
                        <a:rPr lang="tr-TR" sz="2800" baseline="0" dirty="0" smtClean="0"/>
                        <a:t>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Ders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/>
                        <a:t>Soru Sayısı</a:t>
                      </a: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</a:t>
                      </a:r>
                      <a:r>
                        <a:rPr lang="tr-TR" sz="2000" b="1" baseline="0" dirty="0" smtClean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 Süresi</a:t>
                      </a:r>
                      <a:endParaRPr lang="tr-T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Matematik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40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11.30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80 Dakika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Fen ve Teknoloji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3863752" y="1268760"/>
          <a:ext cx="7848872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481197"/>
                <a:gridCol w="2173209"/>
                <a:gridCol w="1962218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Sözel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Ders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Soru Sayısı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</a:t>
                      </a:r>
                      <a:r>
                        <a:rPr lang="tr-TR" sz="2000" b="1" baseline="0" dirty="0" smtClean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 Süresi</a:t>
                      </a:r>
                      <a:endParaRPr lang="tr-T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Türkçe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50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09.30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 smtClean="0"/>
                        <a:t>75 Dakika</a:t>
                      </a:r>
                    </a:p>
                    <a:p>
                      <a:pPr algn="ctr"/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İnkılâp Tarihi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Din Kültürü ve A.B.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Yabancı Dil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489654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ZORUNLU MU?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697443" y="2545160"/>
            <a:ext cx="6480720" cy="196977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Sınava isteyen öğrenciler girecek, zorunlu olmayacak.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9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LİSELERE TERCİH İŞLEMLERİ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263352" y="1693662"/>
            <a:ext cx="11665296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ınavla öğrenci alan okullardan en fazla 10 okul tercih edilecek</a:t>
            </a: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263352" y="3639340"/>
            <a:ext cx="11665296" cy="19697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Herhangi bir okula yerleşememesi durumunda; </a:t>
            </a:r>
            <a:r>
              <a:rPr lang="tr-TR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sınavsız öğrenci alan okullardan birine tercihlerine göre yerleştirilecek.</a:t>
            </a: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3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2922042"/>
            <a:ext cx="6098032" cy="184665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Okulların türü, okulların kontenjanı, okulların bulundukları yere göre ortaöğretim kayıt alanları oluşturulacak.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51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929924"/>
            <a:ext cx="4752528" cy="419703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TERCİHLER NASIL YAPILACAK?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159896" y="1439817"/>
            <a:ext cx="7128792" cy="443198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Tercihlerde öğrencinin karşısına</a:t>
            </a:r>
          </a:p>
          <a:p>
            <a:endParaRPr lang="tr-TR" b="1" i="1" dirty="0" smtClean="0">
              <a:solidFill>
                <a:schemeClr val="accent3"/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1-Yerel Yerleştirme</a:t>
            </a:r>
          </a:p>
          <a:p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2-Merkezi Yerleştirme,</a:t>
            </a:r>
          </a:p>
          <a:p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3-Pansiyonlu Okullara Yerleştirme </a:t>
            </a: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0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ekranı olmak üzere 3 tercih ekranı çıkacak. Yerel yerleştirme tercihi yapmak zorunlu olup, yerel yerleştirme yapmayan öğrencilere diğer tercih ekranları açılmayacak.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9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875604"/>
            <a:ext cx="5762672" cy="393954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1-Öğrencinin </a:t>
            </a:r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İ</a:t>
            </a:r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kamet Adresi,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B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aşarı Puanı,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</a:t>
            </a:r>
            <a:r>
              <a:rPr lang="tr-TR" sz="24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(Sırasıyla 8,7 ve 6. sınıf)</a:t>
            </a:r>
          </a:p>
          <a:p>
            <a:endParaRPr lang="tr-TR" sz="24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Sırasıyla bu kriterlere göre yapılacak.</a:t>
            </a:r>
            <a:endParaRPr lang="tr-TR" sz="28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03412" y="2258055"/>
            <a:ext cx="42484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YEREL</a:t>
            </a:r>
            <a:r>
              <a:rPr lang="tr-TR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YERLEŞTİRMEDE </a:t>
            </a:r>
          </a:p>
          <a:p>
            <a:pPr algn="ctr"/>
            <a:r>
              <a:rPr lang="tr-TR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KRİTERLER</a:t>
            </a:r>
            <a:endParaRPr lang="tr-TR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09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YERLEŞTİRMEDE ÖNCELİK?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875420" y="1342237"/>
            <a:ext cx="10945216" cy="160043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Öğrenciler, ikamet adresine göre bulunduğu Kayıt Alanından okul tercih </a:t>
            </a:r>
            <a:r>
              <a:rPr lang="tr-TR" sz="2400" dirty="0" smtClean="0"/>
              <a:t>etmeleri durumunda</a:t>
            </a:r>
            <a:r>
              <a:rPr lang="tr-TR" sz="2400" dirty="0"/>
              <a:t>, aynı okulu tercih eden Komşu Kayıt Alanındaki öğrencilerden; Komşu </a:t>
            </a:r>
            <a:r>
              <a:rPr lang="tr-TR" sz="2400" dirty="0" smtClean="0"/>
              <a:t>Kayıt Alanındaki </a:t>
            </a:r>
            <a:r>
              <a:rPr lang="tr-TR" sz="2400" dirty="0"/>
              <a:t>öğrenciler de Diğer Kayıt Alanlarındaki öğrencilerden </a:t>
            </a:r>
            <a:r>
              <a:rPr lang="tr-TR" sz="2400" dirty="0" smtClean="0"/>
              <a:t>öncelikli yerleştirilecektir.</a:t>
            </a:r>
            <a:endParaRPr lang="tr-TR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3332" y="1488390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3"/>
                </a:solidFill>
              </a:rPr>
              <a:t>1</a:t>
            </a:r>
            <a:endParaRPr lang="tr-TR" sz="7200" b="1" dirty="0">
              <a:solidFill>
                <a:schemeClr val="accent3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01318" y="297089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3"/>
                </a:solidFill>
              </a:rPr>
              <a:t>2</a:t>
            </a:r>
            <a:endParaRPr lang="tr-TR" sz="7200" b="1" dirty="0">
              <a:solidFill>
                <a:schemeClr val="accent3"/>
              </a:solidFill>
            </a:endParaRPr>
          </a:p>
        </p:txBody>
      </p:sp>
      <p:sp>
        <p:nvSpPr>
          <p:cNvPr id="10" name="Title 13"/>
          <p:cNvSpPr txBox="1">
            <a:spLocks/>
          </p:cNvSpPr>
          <p:nvPr/>
        </p:nvSpPr>
        <p:spPr>
          <a:xfrm>
            <a:off x="1010647" y="3140175"/>
            <a:ext cx="10945216" cy="86177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Yerleştirmede, Okul Başarı Puanı yüksek olan öğrenciler öncelikli olarak yerleştirilecektir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107671" y="4339887"/>
            <a:ext cx="10684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Yerleştirmede, 8’inci sınıfta okula özürsüz devamsızlık yapılan </a:t>
            </a:r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gün sayısı </a:t>
            </a:r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az </a:t>
            </a:r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olan öğrenciler </a:t>
            </a:r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öncelikli olarak yerleştirilecektir.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18559" y="421677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3"/>
                </a:solidFill>
              </a:rPr>
              <a:t>3</a:t>
            </a:r>
            <a:endParaRPr lang="tr-TR" sz="72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4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ÖZEL LİSELERE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1785010"/>
            <a:ext cx="6048672" cy="400109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</a:t>
            </a:r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zel okullar isterlerse kendi sınavlarını yapabilecek.</a:t>
            </a:r>
          </a:p>
          <a:p>
            <a:pPr algn="just"/>
            <a:endParaRPr lang="tr-TR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İsteyen özel okullar merkezi sınava göre öğrenci alabilecek.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LİSELERE YERLEŞTİRME NASIL YAPILACAK?</a:t>
            </a:r>
            <a:endParaRPr lang="vi-V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6092448" y="3612522"/>
            <a:ext cx="5280207" cy="2480774"/>
            <a:chOff x="6092448" y="3612522"/>
            <a:chExt cx="5280207" cy="2480774"/>
          </a:xfrm>
        </p:grpSpPr>
        <p:sp>
          <p:nvSpPr>
            <p:cNvPr id="9" name="Rectangle 8"/>
            <p:cNvSpPr/>
            <p:nvPr/>
          </p:nvSpPr>
          <p:spPr>
            <a:xfrm>
              <a:off x="6092448" y="3612522"/>
              <a:ext cx="5259765" cy="24807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88079" y="4329848"/>
              <a:ext cx="51845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 smtClean="0">
                  <a:solidFill>
                    <a:schemeClr val="bg1"/>
                  </a:solidFill>
                </a:rPr>
                <a:t>Adrese Dayalı</a:t>
              </a:r>
            </a:p>
            <a:p>
              <a:pPr algn="ctr"/>
              <a:r>
                <a:rPr lang="tr-TR" sz="2800" b="1" dirty="0" smtClean="0">
                  <a:solidFill>
                    <a:schemeClr val="bg1"/>
                  </a:solidFill>
                </a:rPr>
                <a:t>Yerleştirme  </a:t>
              </a:r>
              <a:r>
                <a:rPr lang="tr-TR" sz="2800" b="1" dirty="0">
                  <a:solidFill>
                    <a:schemeClr val="bg1"/>
                  </a:solidFill>
                </a:rPr>
                <a:t>Sistemi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815458" y="3618291"/>
            <a:ext cx="5304463" cy="2475005"/>
            <a:chOff x="815458" y="3554010"/>
            <a:chExt cx="5304463" cy="2475005"/>
          </a:xfrm>
        </p:grpSpPr>
        <p:grpSp>
          <p:nvGrpSpPr>
            <p:cNvPr id="11" name="Group 10"/>
            <p:cNvGrpSpPr/>
            <p:nvPr/>
          </p:nvGrpSpPr>
          <p:grpSpPr>
            <a:xfrm>
              <a:off x="815458" y="3554010"/>
              <a:ext cx="5304463" cy="2475005"/>
              <a:chOff x="832683" y="2029327"/>
              <a:chExt cx="5304463" cy="14023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32683" y="2029327"/>
                <a:ext cx="5263317" cy="14023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73829" y="2036812"/>
                <a:ext cx="5263317" cy="1390761"/>
              </a:xfrm>
              <a:prstGeom prst="rect">
                <a:avLst/>
              </a:prstGeom>
              <a:solidFill>
                <a:schemeClr val="accent2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482512" y="4329848"/>
              <a:ext cx="388806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 smtClean="0">
                  <a:solidFill>
                    <a:schemeClr val="bg1"/>
                  </a:solidFill>
                </a:rPr>
                <a:t>Merkezi Sınavla Yerleştirme</a:t>
              </a:r>
              <a:endParaRPr lang="en-US" sz="3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775908" y="2587856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Üst Düzey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096000" y="2588131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Diğer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01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GÜZEL SANATLAR VE SPOR LİSELERİNE YERLEŞTİRME NASIL OLACAK?</a:t>
            </a:r>
            <a:r>
              <a:rPr lang="en-US" sz="2800" dirty="0"/>
              <a:t/>
            </a:r>
            <a:br>
              <a:rPr lang="en-US" sz="2800" dirty="0"/>
            </a:br>
            <a:endParaRPr lang="vi-VN" sz="2800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2000460"/>
            <a:ext cx="6048672" cy="357020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Güzel sanatlar ve spor liselerine başvuru ve yerleştirme işlemleri Haziran-Temmuz aylarında yapılacak.</a:t>
            </a:r>
          </a:p>
          <a:p>
            <a:pPr algn="just"/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Öğrencilerin </a:t>
            </a:r>
            <a:r>
              <a:rPr lang="tr-TR" sz="28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Yetenek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28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ınavı 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70)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ve </a:t>
            </a:r>
            <a:r>
              <a:rPr lang="tr-TR" sz="28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OBP 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Öğretim 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Başarı 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Puanı 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30)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kriterlerine yerleştirme yapılacak.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07368" y="4581128"/>
            <a:ext cx="11449272" cy="1145995"/>
          </a:xfrm>
          <a:prstGeom prst="roundRect">
            <a:avLst>
              <a:gd name="adj" fmla="val 110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1" name="Rounded Rectangle 40"/>
          <p:cNvSpPr/>
          <p:nvPr/>
        </p:nvSpPr>
        <p:spPr>
          <a:xfrm>
            <a:off x="407368" y="3429000"/>
            <a:ext cx="10369152" cy="1154745"/>
          </a:xfrm>
          <a:prstGeom prst="roundRect">
            <a:avLst>
              <a:gd name="adj" fmla="val 110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407368" y="2179122"/>
            <a:ext cx="9001707" cy="1249878"/>
          </a:xfrm>
          <a:prstGeom prst="roundRect">
            <a:avLst>
              <a:gd name="adj" fmla="val 1103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LİSELERE GEÇİŞ SİSTEMİ...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139" y="2368831"/>
            <a:ext cx="9001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AKİLE SEZER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   Psikolojik Danışman ve Rehber Öğretmen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9341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869160"/>
            <a:ext cx="1067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  <a:latin typeface="+mj-lt"/>
              </a:rPr>
              <a:t>TEŞEKKÜRLER...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157" y="260648"/>
            <a:ext cx="2584416" cy="120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4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300"/>
                            </p:stCondLst>
                            <p:childTnLst>
                              <p:par>
                                <p:cTn id="39" presetID="5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300"/>
                            </p:stCondLst>
                            <p:childTnLst>
                              <p:par>
                                <p:cTn id="4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1" grpId="0" animBg="1"/>
      <p:bldP spid="46" grpId="0" animBg="1"/>
      <p:bldP spid="5" grpId="0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43472" y="2492896"/>
            <a:ext cx="3002814" cy="1891440"/>
            <a:chOff x="1591778" y="2603321"/>
            <a:chExt cx="3002814" cy="1891440"/>
          </a:xfrm>
        </p:grpSpPr>
        <p:sp>
          <p:nvSpPr>
            <p:cNvPr id="4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 smtClean="0">
                  <a:solidFill>
                    <a:schemeClr val="bg1"/>
                  </a:solidFill>
                </a:rPr>
                <a:t>1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3741" y="3284101"/>
              <a:ext cx="1678729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24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Fen liseleri</a:t>
              </a:r>
              <a:endParaRPr lang="en-US" sz="2400" b="1" dirty="0" smtClean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680" y="3373595"/>
              <a:ext cx="1557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 HANGİLERİ?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4438032" y="2492896"/>
            <a:ext cx="3060096" cy="1891440"/>
            <a:chOff x="4438032" y="2492896"/>
            <a:chExt cx="3060096" cy="1891440"/>
          </a:xfrm>
        </p:grpSpPr>
        <p:grpSp>
          <p:nvGrpSpPr>
            <p:cNvPr id="23" name="Grup 22"/>
            <p:cNvGrpSpPr/>
            <p:nvPr/>
          </p:nvGrpSpPr>
          <p:grpSpPr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036265" y="2492896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38032" y="2897664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3675" y="3057301"/>
                <a:ext cx="19701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Sosyal </a:t>
                </a: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B</a:t>
                </a: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ilimler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4766840" y="3140968"/>
              <a:ext cx="39305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 smtClean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7644406" y="2492896"/>
            <a:ext cx="3002814" cy="1891440"/>
            <a:chOff x="7644406" y="2492896"/>
            <a:chExt cx="3002814" cy="1891440"/>
          </a:xfrm>
        </p:grpSpPr>
        <p:grpSp>
          <p:nvGrpSpPr>
            <p:cNvPr id="15" name="Group 14"/>
            <p:cNvGrpSpPr/>
            <p:nvPr/>
          </p:nvGrpSpPr>
          <p:grpSpPr>
            <a:xfrm>
              <a:off x="7644406" y="2492896"/>
              <a:ext cx="3002814" cy="1891440"/>
              <a:chOff x="7892712" y="2603321"/>
              <a:chExt cx="3002814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8433663" y="2603321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24502" y="3321997"/>
                <a:ext cx="1740284" cy="433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Proje Okulları</a:t>
                </a:r>
                <a:endParaRPr lang="en-US" sz="20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2" name="Dikdörtgen 21"/>
            <p:cNvSpPr/>
            <p:nvPr/>
          </p:nvSpPr>
          <p:spPr>
            <a:xfrm>
              <a:off x="7988829" y="3212976"/>
              <a:ext cx="393057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 smtClean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19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2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</a:t>
            </a: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ÖĞRENCİ ALAN LİSELERİN SAYISI?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07368" y="3573016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70C0"/>
                </a:solidFill>
              </a:rPr>
              <a:t>1367 okul merkezi sınavla öğrenci alacak.</a:t>
            </a:r>
            <a:endParaRPr lang="tr-TR" sz="3200" b="1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39416" y="1484784"/>
            <a:ext cx="2016224" cy="187220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1746</a:t>
            </a:r>
          </a:p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Lise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182062"/>
              </p:ext>
            </p:extLst>
          </p:nvPr>
        </p:nvGraphicFramePr>
        <p:xfrm>
          <a:off x="3503712" y="1484784"/>
          <a:ext cx="7848871" cy="3225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94505"/>
                <a:gridCol w="1750111"/>
                <a:gridCol w="2304255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OKUL SAYILARI VE KONTENJANLARI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OKUL TÜRÜ</a:t>
                      </a:r>
                      <a:endParaRPr lang="tr-T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OKUL</a:t>
                      </a:r>
                      <a:r>
                        <a:rPr lang="tr-TR" sz="2000" b="1" baseline="0" dirty="0" smtClean="0">
                          <a:solidFill>
                            <a:srgbClr val="0070C0"/>
                          </a:solidFill>
                        </a:rPr>
                        <a:t> SAYISI</a:t>
                      </a:r>
                      <a:endParaRPr lang="tr-T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KONTANJANLAR</a:t>
                      </a:r>
                      <a:endParaRPr lang="tr-T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Fen</a:t>
                      </a:r>
                      <a:r>
                        <a:rPr lang="tr-TR" b="1" i="1" baseline="0" dirty="0" smtClean="0"/>
                        <a:t>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310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34.590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Sosyal</a:t>
                      </a:r>
                      <a:r>
                        <a:rPr lang="tr-TR" b="1" i="1" baseline="0" dirty="0" smtClean="0"/>
                        <a:t> bilimler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91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9.420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Anadolu</a:t>
                      </a:r>
                      <a:r>
                        <a:rPr lang="tr-TR" b="1" i="1" baseline="0" dirty="0" smtClean="0"/>
                        <a:t>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290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42.460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Mesleki</a:t>
                      </a:r>
                      <a:r>
                        <a:rPr lang="tr-TR" b="1" i="1" baseline="0" dirty="0" smtClean="0"/>
                        <a:t> ve Teknik Anadolu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716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24.360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Anadolu imam</a:t>
                      </a:r>
                      <a:r>
                        <a:rPr lang="tr-TR" b="1" i="1" baseline="0" dirty="0" smtClean="0"/>
                        <a:t> Hatip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339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28.770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Toplam</a:t>
                      </a:r>
                      <a:endParaRPr lang="tr-TR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1.746</a:t>
                      </a:r>
                      <a:endParaRPr lang="tr-TR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139.600</a:t>
                      </a:r>
                      <a:endParaRPr lang="tr-TR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98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ve YERLEŞTİME TAKVİMİ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474" y="4113519"/>
            <a:ext cx="1137246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/>
          <p:cNvGrpSpPr/>
          <p:nvPr/>
        </p:nvGrpSpPr>
        <p:grpSpPr>
          <a:xfrm>
            <a:off x="1490280" y="3798727"/>
            <a:ext cx="646764" cy="648072"/>
            <a:chOff x="2495600" y="3102417"/>
            <a:chExt cx="646764" cy="648072"/>
          </a:xfrm>
        </p:grpSpPr>
        <p:grpSp>
          <p:nvGrpSpPr>
            <p:cNvPr id="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30328" y="3798727"/>
            <a:ext cx="646764" cy="648072"/>
            <a:chOff x="2495600" y="3102417"/>
            <a:chExt cx="646764" cy="648072"/>
          </a:xfrm>
        </p:grpSpPr>
        <p:grpSp>
          <p:nvGrpSpPr>
            <p:cNvPr id="1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09562" y="3787396"/>
            <a:ext cx="646764" cy="648072"/>
            <a:chOff x="2495600" y="3102417"/>
            <a:chExt cx="646764" cy="648072"/>
          </a:xfrm>
        </p:grpSpPr>
        <p:grpSp>
          <p:nvGrpSpPr>
            <p:cNvPr id="1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20137" y="3776019"/>
            <a:ext cx="646764" cy="648072"/>
            <a:chOff x="2495600" y="3102417"/>
            <a:chExt cx="646764" cy="648072"/>
          </a:xfrm>
        </p:grpSpPr>
        <p:grpSp>
          <p:nvGrpSpPr>
            <p:cNvPr id="2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1105685" y="1862618"/>
            <a:ext cx="1432929" cy="1494573"/>
            <a:chOff x="1105685" y="1862618"/>
            <a:chExt cx="1432929" cy="1494573"/>
          </a:xfrm>
        </p:grpSpPr>
        <p:sp>
          <p:nvSpPr>
            <p:cNvPr id="25" name="Teardrop 24"/>
            <p:cNvSpPr/>
            <p:nvPr/>
          </p:nvSpPr>
          <p:spPr>
            <a:xfrm rot="8228570">
              <a:off x="1105685" y="1862618"/>
              <a:ext cx="1432929" cy="149457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76891" y="2132856"/>
              <a:ext cx="90281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3-14 </a:t>
              </a:r>
            </a:p>
            <a:p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Nisan</a:t>
              </a:r>
            </a:p>
            <a:p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2021</a:t>
              </a:r>
            </a:p>
          </p:txBody>
        </p:sp>
      </p:grpSp>
      <p:grpSp>
        <p:nvGrpSpPr>
          <p:cNvPr id="43" name="Grup 42"/>
          <p:cNvGrpSpPr/>
          <p:nvPr/>
        </p:nvGrpSpPr>
        <p:grpSpPr>
          <a:xfrm>
            <a:off x="3854845" y="1877374"/>
            <a:ext cx="1482971" cy="1541003"/>
            <a:chOff x="3854845" y="1877374"/>
            <a:chExt cx="1482971" cy="1541003"/>
          </a:xfrm>
        </p:grpSpPr>
        <p:sp>
          <p:nvSpPr>
            <p:cNvPr id="26" name="Teardrop 25"/>
            <p:cNvSpPr/>
            <p:nvPr/>
          </p:nvSpPr>
          <p:spPr>
            <a:xfrm rot="8228570">
              <a:off x="3854845" y="1877374"/>
              <a:ext cx="1482971" cy="154100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983402" y="2132856"/>
              <a:ext cx="121668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6 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Haziran 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2021</a:t>
              </a:r>
            </a:p>
          </p:txBody>
        </p:sp>
      </p:grpSp>
      <p:grpSp>
        <p:nvGrpSpPr>
          <p:cNvPr id="44" name="Grup 43"/>
          <p:cNvGrpSpPr/>
          <p:nvPr/>
        </p:nvGrpSpPr>
        <p:grpSpPr>
          <a:xfrm>
            <a:off x="6758336" y="1878795"/>
            <a:ext cx="1496062" cy="1598406"/>
            <a:chOff x="6758336" y="1878795"/>
            <a:chExt cx="1496062" cy="1598406"/>
          </a:xfrm>
        </p:grpSpPr>
        <p:sp>
          <p:nvSpPr>
            <p:cNvPr id="27" name="Teardrop 26"/>
            <p:cNvSpPr/>
            <p:nvPr/>
          </p:nvSpPr>
          <p:spPr>
            <a:xfrm rot="8228570">
              <a:off x="6758336" y="1878795"/>
              <a:ext cx="1496062" cy="1534225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35510" y="2276872"/>
              <a:ext cx="125290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 10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Temmuz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2021</a:t>
              </a:r>
            </a:p>
          </p:txBody>
        </p:sp>
      </p:grpSp>
      <p:grpSp>
        <p:nvGrpSpPr>
          <p:cNvPr id="45" name="Grup 44"/>
          <p:cNvGrpSpPr/>
          <p:nvPr/>
        </p:nvGrpSpPr>
        <p:grpSpPr>
          <a:xfrm>
            <a:off x="9739512" y="1950688"/>
            <a:ext cx="1390641" cy="1473212"/>
            <a:chOff x="9739512" y="1950688"/>
            <a:chExt cx="1390641" cy="1473212"/>
          </a:xfrm>
        </p:grpSpPr>
        <p:sp>
          <p:nvSpPr>
            <p:cNvPr id="28" name="Teardrop 27"/>
            <p:cNvSpPr/>
            <p:nvPr/>
          </p:nvSpPr>
          <p:spPr>
            <a:xfrm rot="8228570">
              <a:off x="9739512" y="1950688"/>
              <a:ext cx="1390641" cy="1473212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840416" y="2276872"/>
              <a:ext cx="12529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Temmuz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  <a:endParaRPr lang="vi-VN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83432" y="4573353"/>
            <a:ext cx="173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Sınav Başvurular</a:t>
            </a: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ı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91744" y="4576370"/>
            <a:ext cx="153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Sınav Tarihi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0056" y="4576370"/>
            <a:ext cx="1973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Sınav Sonucunun Açıklanması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40416" y="4573353"/>
            <a:ext cx="1418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4">
                    <a:lumMod val="75000"/>
                  </a:schemeClr>
                </a:solidFill>
              </a:rPr>
              <a:t>Tercih İşlemleri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0" name="39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3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SAYISI ve SINAV SÜRESİ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6888088" y="1700808"/>
            <a:ext cx="3147406" cy="3800370"/>
            <a:chOff x="6888088" y="1700808"/>
            <a:chExt cx="3147406" cy="3800370"/>
          </a:xfrm>
        </p:grpSpPr>
        <p:sp>
          <p:nvSpPr>
            <p:cNvPr id="48" name="Rectangle 47"/>
            <p:cNvSpPr/>
            <p:nvPr/>
          </p:nvSpPr>
          <p:spPr>
            <a:xfrm>
              <a:off x="7248128" y="4793292"/>
              <a:ext cx="27873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40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Soru Sayısı</a:t>
              </a:r>
              <a:endPara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88088" y="1700808"/>
              <a:ext cx="3147406" cy="302357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174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551384" y="1769713"/>
            <a:ext cx="3153516" cy="3789764"/>
            <a:chOff x="551384" y="1769713"/>
            <a:chExt cx="3153516" cy="3789764"/>
          </a:xfrm>
        </p:grpSpPr>
        <p:sp>
          <p:nvSpPr>
            <p:cNvPr id="17" name="Rectangle 16"/>
            <p:cNvSpPr/>
            <p:nvPr/>
          </p:nvSpPr>
          <p:spPr>
            <a:xfrm>
              <a:off x="557718" y="4913146"/>
              <a:ext cx="27626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600" b="1" dirty="0" smtClean="0">
                  <a:solidFill>
                    <a:srgbClr val="18CAC2"/>
                  </a:solidFill>
                  <a:latin typeface="+mj-lt"/>
                </a:rPr>
                <a:t>Sınav Süresi</a:t>
              </a:r>
              <a:endParaRPr lang="en-US" sz="3600" b="1" dirty="0">
                <a:solidFill>
                  <a:srgbClr val="18CAC2"/>
                </a:solidFill>
                <a:latin typeface="+mj-lt"/>
              </a:endParaRPr>
            </a:p>
          </p:txBody>
        </p:sp>
        <p:pic>
          <p:nvPicPr>
            <p:cNvPr id="1026" name="Picture 2" descr="C:\Users\win7\Desktop\alarm-1673577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1769713"/>
              <a:ext cx="3153516" cy="315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11"/>
          <p:cNvSpPr/>
          <p:nvPr/>
        </p:nvSpPr>
        <p:spPr>
          <a:xfrm>
            <a:off x="3503712" y="4477007"/>
            <a:ext cx="1584176" cy="1472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chemeClr val="bg1"/>
                </a:solidFill>
              </a:rPr>
              <a:t>155 </a:t>
            </a:r>
            <a:r>
              <a:rPr lang="tr-TR" sz="2000" b="1" dirty="0" smtClean="0">
                <a:solidFill>
                  <a:schemeClr val="bg1"/>
                </a:solidFill>
              </a:rPr>
              <a:t>dk</a:t>
            </a:r>
            <a:r>
              <a:rPr lang="tr-TR" sz="1100" dirty="0" smtClean="0">
                <a:solidFill>
                  <a:schemeClr val="bg1"/>
                </a:solidFill>
              </a:rPr>
              <a:t>.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10200456" y="4411099"/>
            <a:ext cx="1584176" cy="14722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9</a:t>
            </a:r>
            <a:r>
              <a:rPr lang="tr-TR" sz="4800" b="1" dirty="0" smtClean="0">
                <a:solidFill>
                  <a:schemeClr val="bg1"/>
                </a:solidFill>
              </a:rPr>
              <a:t>0 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67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65365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HANGİ DERSTEN KAÇ SORU ÇIKACAK?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4" name="Group 3"/>
          <p:cNvGrpSpPr/>
          <p:nvPr/>
        </p:nvGrpSpPr>
        <p:grpSpPr>
          <a:xfrm>
            <a:off x="2999656" y="2420888"/>
            <a:ext cx="1512168" cy="1515226"/>
            <a:chOff x="3692576" y="1742634"/>
            <a:chExt cx="2790379" cy="2796023"/>
          </a:xfrm>
        </p:grpSpPr>
        <p:grpSp>
          <p:nvGrpSpPr>
            <p:cNvPr id="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44991" y="3962607"/>
            <a:ext cx="1512168" cy="1515226"/>
            <a:chOff x="3692576" y="1742634"/>
            <a:chExt cx="2790379" cy="2796023"/>
          </a:xfrm>
        </p:grpSpPr>
        <p:grpSp>
          <p:nvGrpSpPr>
            <p:cNvPr id="1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384" y="3989100"/>
            <a:ext cx="1512168" cy="1515226"/>
            <a:chOff x="3692576" y="1742634"/>
            <a:chExt cx="2790379" cy="2796023"/>
          </a:xfrm>
        </p:grpSpPr>
        <p:grpSp>
          <p:nvGrpSpPr>
            <p:cNvPr id="1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8542" y="3968114"/>
            <a:ext cx="1512168" cy="1515226"/>
            <a:chOff x="3692576" y="1742634"/>
            <a:chExt cx="2790379" cy="2796023"/>
          </a:xfrm>
        </p:grpSpPr>
        <p:grpSp>
          <p:nvGrpSpPr>
            <p:cNvPr id="2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74334" y="2447381"/>
            <a:ext cx="1512168" cy="1515226"/>
            <a:chOff x="3692576" y="1742634"/>
            <a:chExt cx="2790379" cy="2796023"/>
          </a:xfrm>
        </p:grpSpPr>
        <p:grpSp>
          <p:nvGrpSpPr>
            <p:cNvPr id="2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18176" y="2420888"/>
            <a:ext cx="1512168" cy="1515226"/>
            <a:chOff x="3692576" y="1742634"/>
            <a:chExt cx="2790379" cy="2796023"/>
          </a:xfrm>
        </p:grpSpPr>
        <p:grpSp>
          <p:nvGrpSpPr>
            <p:cNvPr id="3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3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3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4" name="Straight Connector 33"/>
          <p:cNvCxnSpPr>
            <a:stCxn id="13" idx="5"/>
            <a:endCxn id="8" idx="1"/>
          </p:cNvCxnSpPr>
          <p:nvPr/>
        </p:nvCxnSpPr>
        <p:spPr>
          <a:xfrm flipV="1">
            <a:off x="2661543" y="3678638"/>
            <a:ext cx="547789" cy="54144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279996" y="3755868"/>
            <a:ext cx="502086" cy="44479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</p:cNvCxnSpPr>
          <p:nvPr/>
        </p:nvCxnSpPr>
        <p:spPr>
          <a:xfrm flipH="1">
            <a:off x="5810280" y="3678638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977249" y="3713870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425475" y="3724556"/>
            <a:ext cx="512766" cy="4515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53250" y="425855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791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0643" y="42577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643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46079" y="421134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89622" y="275131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4557" y="4606004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Türkçe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95529" y="3090446"/>
            <a:ext cx="1111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Matematik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40155" y="3067032"/>
            <a:ext cx="1122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İ</a:t>
            </a:r>
            <a:r>
              <a:rPr lang="tr-TR" sz="2000" b="1" dirty="0" smtClean="0">
                <a:solidFill>
                  <a:schemeClr val="bg1"/>
                </a:solidFill>
              </a:rPr>
              <a:t>n</a:t>
            </a:r>
            <a:r>
              <a:rPr lang="tr-TR" b="1" dirty="0" smtClean="0">
                <a:solidFill>
                  <a:schemeClr val="bg1"/>
                </a:solidFill>
              </a:rPr>
              <a:t>kılap  T</a:t>
            </a:r>
            <a:r>
              <a:rPr lang="tr-TR" sz="1600" b="1" dirty="0" smtClean="0">
                <a:solidFill>
                  <a:schemeClr val="bg1"/>
                </a:solidFill>
              </a:rPr>
              <a:t>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38188" y="3172906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Din K.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82025" y="4605208"/>
            <a:ext cx="109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Fen ve T</a:t>
            </a:r>
            <a:r>
              <a:rPr lang="tr-TR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44497" y="4581128"/>
            <a:ext cx="109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Yabancı Dil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1" name="50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5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TESTLERİN KATSAYILARI?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  <p:sp>
        <p:nvSpPr>
          <p:cNvPr id="16" name="15 Akış Çizelgesi: Öteki İşlem"/>
          <p:cNvSpPr/>
          <p:nvPr/>
        </p:nvSpPr>
        <p:spPr>
          <a:xfrm>
            <a:off x="335360" y="2204864"/>
            <a:ext cx="5040560" cy="648072"/>
          </a:xfrm>
          <a:prstGeom prst="flowChartAlternateProcess">
            <a:avLst/>
          </a:prstGeom>
          <a:solidFill>
            <a:srgbClr val="E6A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TÜRKÇE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16 Akış Çizelgesi: Öteki İşlem"/>
          <p:cNvSpPr/>
          <p:nvPr/>
        </p:nvSpPr>
        <p:spPr>
          <a:xfrm>
            <a:off x="335360" y="3356992"/>
            <a:ext cx="5040560" cy="64807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MATEMATİK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17 Akış Çizelgesi: Öteki İşlem"/>
          <p:cNvSpPr/>
          <p:nvPr/>
        </p:nvSpPr>
        <p:spPr>
          <a:xfrm>
            <a:off x="407368" y="4509120"/>
            <a:ext cx="5040560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TEKNOLOJİ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18 Akış Çizelgesi: Öteki İşlem"/>
          <p:cNvSpPr/>
          <p:nvPr/>
        </p:nvSpPr>
        <p:spPr>
          <a:xfrm>
            <a:off x="6744072" y="2276872"/>
            <a:ext cx="3456384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İNKILÂP TARİHİ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19 Akış Çizelgesi: Öteki İşlem"/>
          <p:cNvSpPr/>
          <p:nvPr/>
        </p:nvSpPr>
        <p:spPr>
          <a:xfrm>
            <a:off x="6744072" y="3356992"/>
            <a:ext cx="3456384" cy="64807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DİN KÜLTÜRÜ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20 Akış Çizelgesi: Öteki İşlem"/>
          <p:cNvSpPr/>
          <p:nvPr/>
        </p:nvSpPr>
        <p:spPr>
          <a:xfrm>
            <a:off x="6744072" y="4581128"/>
            <a:ext cx="3528392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DİL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21 Oval"/>
          <p:cNvSpPr/>
          <p:nvPr/>
        </p:nvSpPr>
        <p:spPr>
          <a:xfrm>
            <a:off x="4655840" y="2204864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3" name="22 Oval"/>
          <p:cNvSpPr/>
          <p:nvPr/>
        </p:nvSpPr>
        <p:spPr>
          <a:xfrm>
            <a:off x="4727848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4" name="23 Oval"/>
          <p:cNvSpPr/>
          <p:nvPr/>
        </p:nvSpPr>
        <p:spPr>
          <a:xfrm>
            <a:off x="4727848" y="4509120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5" name="24 Oval"/>
          <p:cNvSpPr/>
          <p:nvPr/>
        </p:nvSpPr>
        <p:spPr>
          <a:xfrm>
            <a:off x="9480376" y="227687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6" name="25 Oval"/>
          <p:cNvSpPr/>
          <p:nvPr/>
        </p:nvSpPr>
        <p:spPr>
          <a:xfrm>
            <a:off x="9480376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7" name="26 Oval"/>
          <p:cNvSpPr/>
          <p:nvPr/>
        </p:nvSpPr>
        <p:spPr>
          <a:xfrm>
            <a:off x="9552384" y="4581128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76673"/>
            <a:ext cx="121920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Soruları Hangi Sınıflardan Olacak?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55511" y="6525343"/>
            <a:ext cx="8304985" cy="720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up 4"/>
          <p:cNvGrpSpPr/>
          <p:nvPr/>
        </p:nvGrpSpPr>
        <p:grpSpPr>
          <a:xfrm>
            <a:off x="4906512" y="1353767"/>
            <a:ext cx="3346542" cy="5099569"/>
            <a:chOff x="4906512" y="1353767"/>
            <a:chExt cx="3346542" cy="5099569"/>
          </a:xfrm>
        </p:grpSpPr>
        <p:sp>
          <p:nvSpPr>
            <p:cNvPr id="47" name="Isosceles Triangle 2"/>
            <p:cNvSpPr/>
            <p:nvPr/>
          </p:nvSpPr>
          <p:spPr>
            <a:xfrm>
              <a:off x="4906512" y="2436312"/>
              <a:ext cx="3346542" cy="401702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4 h 1102284"/>
                <a:gd name="connsiteX1" fmla="*/ 639324 w 1278647"/>
                <a:gd name="connsiteY1" fmla="*/ 2 h 1102284"/>
                <a:gd name="connsiteX2" fmla="*/ 1278647 w 1278647"/>
                <a:gd name="connsiteY2" fmla="*/ 1102284 h 1102284"/>
                <a:gd name="connsiteX3" fmla="*/ 0 w 1278647"/>
                <a:gd name="connsiteY3" fmla="*/ 1102284 h 11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9" name="Freeform 5"/>
            <p:cNvSpPr>
              <a:spLocks noEditPoints="1"/>
            </p:cNvSpPr>
            <p:nvPr/>
          </p:nvSpPr>
          <p:spPr bwMode="auto">
            <a:xfrm flipH="1">
              <a:off x="6263913" y="1353767"/>
              <a:ext cx="722756" cy="1067121"/>
            </a:xfrm>
            <a:custGeom>
              <a:avLst/>
              <a:gdLst>
                <a:gd name="T0" fmla="*/ 299 w 299"/>
                <a:gd name="T1" fmla="*/ 151 h 450"/>
                <a:gd name="T2" fmla="*/ 150 w 299"/>
                <a:gd name="T3" fmla="*/ 1 h 450"/>
                <a:gd name="T4" fmla="*/ 0 w 299"/>
                <a:gd name="T5" fmla="*/ 150 h 450"/>
                <a:gd name="T6" fmla="*/ 20 w 299"/>
                <a:gd name="T7" fmla="*/ 225 h 450"/>
                <a:gd name="T8" fmla="*/ 20 w 299"/>
                <a:gd name="T9" fmla="*/ 225 h 450"/>
                <a:gd name="T10" fmla="*/ 149 w 299"/>
                <a:gd name="T11" fmla="*/ 450 h 450"/>
                <a:gd name="T12" fmla="*/ 279 w 299"/>
                <a:gd name="T13" fmla="*/ 226 h 450"/>
                <a:gd name="T14" fmla="*/ 278 w 299"/>
                <a:gd name="T15" fmla="*/ 226 h 450"/>
                <a:gd name="T16" fmla="*/ 299 w 299"/>
                <a:gd name="T17" fmla="*/ 151 h 450"/>
                <a:gd name="T18" fmla="*/ 149 w 299"/>
                <a:gd name="T19" fmla="*/ 275 h 450"/>
                <a:gd name="T20" fmla="*/ 25 w 299"/>
                <a:gd name="T21" fmla="*/ 150 h 450"/>
                <a:gd name="T22" fmla="*/ 150 w 299"/>
                <a:gd name="T23" fmla="*/ 26 h 450"/>
                <a:gd name="T24" fmla="*/ 274 w 299"/>
                <a:gd name="T25" fmla="*/ 151 h 450"/>
                <a:gd name="T26" fmla="*/ 149 w 299"/>
                <a:gd name="T27" fmla="*/ 27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9" h="450">
                  <a:moveTo>
                    <a:pt x="299" y="151"/>
                  </a:moveTo>
                  <a:cubicBezTo>
                    <a:pt x="299" y="68"/>
                    <a:pt x="232" y="1"/>
                    <a:pt x="150" y="1"/>
                  </a:cubicBezTo>
                  <a:cubicBezTo>
                    <a:pt x="67" y="0"/>
                    <a:pt x="0" y="67"/>
                    <a:pt x="0" y="150"/>
                  </a:cubicBezTo>
                  <a:cubicBezTo>
                    <a:pt x="0" y="177"/>
                    <a:pt x="7" y="203"/>
                    <a:pt x="20" y="225"/>
                  </a:cubicBezTo>
                  <a:cubicBezTo>
                    <a:pt x="20" y="225"/>
                    <a:pt x="20" y="225"/>
                    <a:pt x="20" y="225"/>
                  </a:cubicBezTo>
                  <a:cubicBezTo>
                    <a:pt x="149" y="450"/>
                    <a:pt x="149" y="450"/>
                    <a:pt x="149" y="450"/>
                  </a:cubicBezTo>
                  <a:cubicBezTo>
                    <a:pt x="279" y="226"/>
                    <a:pt x="279" y="226"/>
                    <a:pt x="279" y="226"/>
                  </a:cubicBezTo>
                  <a:cubicBezTo>
                    <a:pt x="278" y="226"/>
                    <a:pt x="278" y="226"/>
                    <a:pt x="278" y="226"/>
                  </a:cubicBezTo>
                  <a:cubicBezTo>
                    <a:pt x="291" y="203"/>
                    <a:pt x="299" y="178"/>
                    <a:pt x="299" y="151"/>
                  </a:cubicBezTo>
                  <a:close/>
                  <a:moveTo>
                    <a:pt x="149" y="275"/>
                  </a:moveTo>
                  <a:cubicBezTo>
                    <a:pt x="80" y="275"/>
                    <a:pt x="24" y="219"/>
                    <a:pt x="25" y="150"/>
                  </a:cubicBezTo>
                  <a:cubicBezTo>
                    <a:pt x="25" y="81"/>
                    <a:pt x="81" y="25"/>
                    <a:pt x="150" y="26"/>
                  </a:cubicBezTo>
                  <a:cubicBezTo>
                    <a:pt x="218" y="26"/>
                    <a:pt x="274" y="82"/>
                    <a:pt x="274" y="151"/>
                  </a:cubicBezTo>
                  <a:cubicBezTo>
                    <a:pt x="274" y="219"/>
                    <a:pt x="218" y="275"/>
                    <a:pt x="149" y="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TextBox 66"/>
            <p:cNvSpPr txBox="1"/>
            <p:nvPr/>
          </p:nvSpPr>
          <p:spPr>
            <a:xfrm>
              <a:off x="6407789" y="1412776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3200" b="1" dirty="0" smtClean="0">
                  <a:solidFill>
                    <a:schemeClr val="accent2">
                      <a:lumMod val="75000"/>
                    </a:schemeClr>
                  </a:solidFill>
                </a:rPr>
                <a:t>8</a:t>
              </a:r>
              <a:endParaRPr lang="vi-VN" sz="3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49" name="Metin kutusu 48"/>
          <p:cNvSpPr txBox="1"/>
          <p:nvPr/>
        </p:nvSpPr>
        <p:spPr>
          <a:xfrm>
            <a:off x="5870887" y="4448982"/>
            <a:ext cx="1859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8. </a:t>
            </a:r>
            <a:r>
              <a:rPr lang="tr-TR" sz="4000" b="1" dirty="0">
                <a:solidFill>
                  <a:schemeClr val="bg1"/>
                </a:solidFill>
              </a:rPr>
              <a:t>S</a:t>
            </a:r>
            <a:r>
              <a:rPr lang="tr-TR" sz="4000" b="1" dirty="0" smtClean="0">
                <a:solidFill>
                  <a:schemeClr val="bg1"/>
                </a:solidFill>
              </a:rPr>
              <a:t>ınıf</a:t>
            </a:r>
            <a:endParaRPr lang="tr-TR" sz="4000" b="1" dirty="0">
              <a:solidFill>
                <a:schemeClr val="bg1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8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du an thang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3293"/>
      </a:accent1>
      <a:accent2>
        <a:srgbClr val="58BBB4"/>
      </a:accent2>
      <a:accent3>
        <a:srgbClr val="FA1230"/>
      </a:accent3>
      <a:accent4>
        <a:srgbClr val="C2CB4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obo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3588</TotalTime>
  <Words>580</Words>
  <Application>Microsoft Office PowerPoint</Application>
  <PresentationFormat>Özel</PresentationFormat>
  <Paragraphs>190</Paragraphs>
  <Slides>21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Office Theme</vt:lpstr>
      <vt:lpstr>PowerPoint Sunusu</vt:lpstr>
      <vt:lpstr>                    LİSELERE YERLEŞTİRME NASIL YAPILACAK?</vt:lpstr>
      <vt:lpstr>SINAVLA ÖĞRENCİ ALAN LİSELER HANGİLERİ?</vt:lpstr>
      <vt:lpstr>SINAVLA ÖĞRENCİ ALAN LİSELERİN SAYISI?</vt:lpstr>
      <vt:lpstr>SINAV ve YERLEŞTİME TAKVİMİ </vt:lpstr>
      <vt:lpstr>SORU SAYISI ve SINAV SÜRESİ</vt:lpstr>
      <vt:lpstr>HANGİ DERSTEN KAÇ SORU ÇIKACAK? </vt:lpstr>
      <vt:lpstr>TESTLERİN KATSAYILARI? </vt:lpstr>
      <vt:lpstr>Sınav Soruları Hangi Sınıflardan Olacak?</vt:lpstr>
      <vt:lpstr>SORULAR NASIL OLACAK? </vt:lpstr>
      <vt:lpstr> SINAV KAÇ OTURUM OLACAK? </vt:lpstr>
      <vt:lpstr> SINAV SÜRESİ VE BAŞLAMA SAATİ? </vt:lpstr>
      <vt:lpstr>SINAV ZORUNLU MU? </vt:lpstr>
      <vt:lpstr>SINAVLA ÖĞRENCİ ALAN LİSELERE TERCİH İŞLEMLERİ </vt:lpstr>
      <vt:lpstr>YEREL YERLEŞTİRME NASIL OLACAK? </vt:lpstr>
      <vt:lpstr>TERCİHLER NASIL YAPILACAK? </vt:lpstr>
      <vt:lpstr>YEREL YERLEŞTİRME NASIL OLACAK? </vt:lpstr>
      <vt:lpstr>YEREL YERLEŞTİRMEDE ÖNCELİK? </vt:lpstr>
      <vt:lpstr>ÖZEL LİSELERE YERLEŞTİRME NASIL OLACAK? </vt:lpstr>
      <vt:lpstr>GÜZEL SANATLAR VE SPOR LİSELERİNE YERLEŞTİRME NASIL OLACAK? </vt:lpstr>
      <vt:lpstr>LİSELERE GEÇİŞ SİSTEMİ...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Tien Dung</dc:creator>
  <cp:lastModifiedBy>ORHAN SEZER</cp:lastModifiedBy>
  <cp:revision>292</cp:revision>
  <dcterms:created xsi:type="dcterms:W3CDTF">2014-09-22T14:05:42Z</dcterms:created>
  <dcterms:modified xsi:type="dcterms:W3CDTF">2020-11-30T11:49:55Z</dcterms:modified>
</cp:coreProperties>
</file>